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1"/>
  </p:notesMasterIdLst>
  <p:handoutMasterIdLst>
    <p:handoutMasterId r:id="rId22"/>
  </p:handoutMasterIdLst>
  <p:sldIdLst>
    <p:sldId id="256" r:id="rId2"/>
    <p:sldId id="257" r:id="rId3"/>
    <p:sldId id="258" r:id="rId4"/>
    <p:sldId id="266" r:id="rId5"/>
    <p:sldId id="260" r:id="rId6"/>
    <p:sldId id="259" r:id="rId7"/>
    <p:sldId id="262" r:id="rId8"/>
    <p:sldId id="276" r:id="rId9"/>
    <p:sldId id="274" r:id="rId10"/>
    <p:sldId id="275" r:id="rId11"/>
    <p:sldId id="272" r:id="rId12"/>
    <p:sldId id="263" r:id="rId13"/>
    <p:sldId id="265" r:id="rId14"/>
    <p:sldId id="270" r:id="rId15"/>
    <p:sldId id="267" r:id="rId16"/>
    <p:sldId id="268" r:id="rId17"/>
    <p:sldId id="269" r:id="rId18"/>
    <p:sldId id="273"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3499" autoAdjust="0"/>
  </p:normalViewPr>
  <p:slideViewPr>
    <p:cSldViewPr snapToGrid="0">
      <p:cViewPr varScale="1">
        <p:scale>
          <a:sx n="85" d="100"/>
          <a:sy n="85" d="100"/>
        </p:scale>
        <p:origin x="1590" y="9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pPr/>
              <a:t>5/11/2020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p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pPr/>
              <a:t>5/11/2020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p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ocean covers 70% of the earth. There are 5 oceans (Pacific, Atlantic, Indian, Southern and Arctic) across the world and 100 seas.</a:t>
            </a:r>
          </a:p>
          <a:p>
            <a:endParaRPr lang="en-US" dirty="0"/>
          </a:p>
          <a:p>
            <a:r>
              <a:rPr lang="en-US" dirty="0"/>
              <a:t>Who knows what sea is next to us here in Montenegro? The Mediterranean Sea but more specifically the Adriatic Sea.</a:t>
            </a:r>
          </a:p>
          <a:p>
            <a:endParaRPr lang="en-US" dirty="0"/>
          </a:p>
          <a:p>
            <a:r>
              <a:rPr lang="en-US" dirty="0"/>
              <a:t>The ocean produces 70% of the oxygen we breath.</a:t>
            </a:r>
          </a:p>
          <a:p>
            <a:r>
              <a:rPr lang="en-US" dirty="0"/>
              <a:t>Oceans help control the weather.</a:t>
            </a:r>
          </a:p>
          <a:p>
            <a:r>
              <a:rPr lang="en-US" dirty="0"/>
              <a:t>We mainly use oceans for seafood, transportation and fun (recreational activities).</a:t>
            </a:r>
          </a:p>
          <a:p>
            <a:endParaRPr lang="en-US" dirty="0"/>
          </a:p>
          <a:p>
            <a:r>
              <a:rPr lang="en-US" dirty="0"/>
              <a:t>We have only explored 5% of the world’s oceans.</a:t>
            </a:r>
          </a:p>
          <a:p>
            <a:endParaRPr lang="en-US" dirty="0"/>
          </a:p>
          <a:p>
            <a:endParaRPr lang="en-US" dirty="0"/>
          </a:p>
          <a:p>
            <a:r>
              <a:rPr lang="en-US" dirty="0"/>
              <a:t>Possible Questions: </a:t>
            </a:r>
          </a:p>
          <a:p>
            <a:r>
              <a:rPr lang="en-US" dirty="0"/>
              <a:t>How do oceans help control the weather? Oceans store solar radiation and help distribute it around the world, when the water molecules are heated they evaporate which increases the temperature and humidity of the surrounding air to form rain and storms.</a:t>
            </a:r>
          </a:p>
          <a:p>
            <a:endParaRPr lang="en-US" dirty="0"/>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pPr/>
              <a:t>2</a:t>
            </a:fld>
            <a:endParaRPr lang="en-US"/>
          </a:p>
        </p:txBody>
      </p:sp>
    </p:spTree>
    <p:extLst>
      <p:ext uri="{BB962C8B-B14F-4D97-AF65-F5344CB8AC3E}">
        <p14:creationId xmlns:p14="http://schemas.microsoft.com/office/powerpoint/2010/main" val="287715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Whale hunting has been going on for thousand of years, the first records of whale hunting were about 4,000 years ago. It became really popular in the early 1900s and then declined when alternative fossil fuels were found. However by that point a lot of whales had already been killed which led to lots of endangered species.</a:t>
            </a:r>
          </a:p>
          <a:p>
            <a:endParaRPr lang="en-US" dirty="0"/>
          </a:p>
          <a:p>
            <a:r>
              <a:rPr lang="en-US" dirty="0"/>
              <a:t>Why do you think people hunted whales?</a:t>
            </a:r>
          </a:p>
          <a:p>
            <a:endParaRPr lang="en-US" dirty="0"/>
          </a:p>
          <a:p>
            <a:r>
              <a:rPr lang="en-US" dirty="0"/>
              <a:t>They hunted whales for their meat. They also used whale baleen from their mouth for hair brush bristles, woven into baskets, carriage springs and umbrella ribs. They used their blubber for oil lamps, soaps, heating and paint. They also used bones for tools.</a:t>
            </a:r>
          </a:p>
          <a:p>
            <a:endParaRPr lang="en-US" dirty="0"/>
          </a:p>
          <a:p>
            <a:r>
              <a:rPr lang="en-US" dirty="0"/>
              <a:t>Most of these threats are no longer present but some cultures still hunt whales for food and medicine which can lead to extinction of the species.</a:t>
            </a:r>
          </a:p>
        </p:txBody>
      </p:sp>
      <p:sp>
        <p:nvSpPr>
          <p:cNvPr id="4" name="Slide Number Placeholder 3"/>
          <p:cNvSpPr>
            <a:spLocks noGrp="1"/>
          </p:cNvSpPr>
          <p:nvPr>
            <p:ph type="sldNum" sz="quarter" idx="10"/>
          </p:nvPr>
        </p:nvSpPr>
        <p:spPr/>
        <p:txBody>
          <a:bodyPr/>
          <a:lstStyle/>
          <a:p>
            <a:fld id="{C6539446-6953-447E-A4E3-E7CFBF870046}" type="slidenum">
              <a:rPr lang="en-US" smtClean="0"/>
              <a:pPr/>
              <a:t>11</a:t>
            </a:fld>
            <a:endParaRPr lang="en-US"/>
          </a:p>
        </p:txBody>
      </p:sp>
    </p:spTree>
    <p:extLst>
      <p:ext uri="{BB962C8B-B14F-4D97-AF65-F5344CB8AC3E}">
        <p14:creationId xmlns:p14="http://schemas.microsoft.com/office/powerpoint/2010/main" val="2826279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marine mammals out of the wild to put them in aquariums or water parks is bad because…</a:t>
            </a:r>
          </a:p>
          <a:p>
            <a:r>
              <a:rPr lang="en-US" dirty="0"/>
              <a:t>Individual can no longer contribute to the wild population by having offspring,</a:t>
            </a:r>
          </a:p>
          <a:p>
            <a:r>
              <a:rPr lang="en-US" dirty="0"/>
              <a:t>Enclosures and tanks aren’t large enough and conditions aren’t like the wild causing animals to be unhealthy and die young.</a:t>
            </a:r>
          </a:p>
          <a:p>
            <a:endParaRPr lang="en-US" dirty="0"/>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pPr/>
              <a:t>12</a:t>
            </a:fld>
            <a:endParaRPr lang="en-US"/>
          </a:p>
        </p:txBody>
      </p:sp>
    </p:spTree>
    <p:extLst>
      <p:ext uri="{BB962C8B-B14F-4D97-AF65-F5344CB8AC3E}">
        <p14:creationId xmlns:p14="http://schemas.microsoft.com/office/powerpoint/2010/main" val="219220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Fishing nets are a threat to marine mammals because…</a:t>
            </a:r>
          </a:p>
          <a:p>
            <a:r>
              <a:rPr lang="en-US" dirty="0"/>
              <a:t>They can get caught in them leading to injury or death.</a:t>
            </a:r>
          </a:p>
          <a:p>
            <a:r>
              <a:rPr lang="en-US" dirty="0"/>
              <a:t>This a big problem, can any of you think of a solution?</a:t>
            </a:r>
          </a:p>
          <a:p>
            <a:endParaRPr lang="en-US" dirty="0"/>
          </a:p>
          <a:p>
            <a:r>
              <a:rPr lang="en-US" dirty="0"/>
              <a:t>Solutions: using a pole for fishing so you know what you’re catching</a:t>
            </a:r>
          </a:p>
          <a:p>
            <a:r>
              <a:rPr lang="en-US" dirty="0"/>
              <a:t>Acoustic alarms on fishing nets which tell the mammals that there is a net there so hopefully they will avoid it, but this is not 100% effective.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pPr/>
              <a:t>13</a:t>
            </a:fld>
            <a:endParaRPr lang="en-US"/>
          </a:p>
        </p:txBody>
      </p:sp>
    </p:spTree>
    <p:extLst>
      <p:ext uri="{BB962C8B-B14F-4D97-AF65-F5344CB8AC3E}">
        <p14:creationId xmlns:p14="http://schemas.microsoft.com/office/powerpoint/2010/main" val="2970177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types of pollution that negatively affect our oceans and marine mammals. </a:t>
            </a:r>
          </a:p>
          <a:p>
            <a:r>
              <a:rPr lang="en-US" dirty="0"/>
              <a:t>Can you guys name some examples?</a:t>
            </a:r>
          </a:p>
          <a:p>
            <a:endParaRPr lang="en-US" dirty="0"/>
          </a:p>
          <a:p>
            <a:r>
              <a:rPr lang="en-US" dirty="0"/>
              <a:t>One type is plastic and other trash that flows into the ocean.</a:t>
            </a:r>
          </a:p>
          <a:p>
            <a:r>
              <a:rPr lang="en-US" dirty="0"/>
              <a:t>Fertilizers for farming and household products that contain microbeads (which is tiny particles of plastic) such as some toothpastes, shampoos, body wash.</a:t>
            </a:r>
          </a:p>
          <a:p>
            <a:r>
              <a:rPr lang="en-US" dirty="0"/>
              <a:t>Drilling for oil in the ocean can also lead to oils spills which harm marine wildlife.</a:t>
            </a:r>
          </a:p>
          <a:p>
            <a:r>
              <a:rPr lang="en-US" dirty="0"/>
              <a:t>Pollution can also come from boats similar to how cars pollute. </a:t>
            </a:r>
          </a:p>
          <a:p>
            <a:r>
              <a:rPr lang="en-US" dirty="0"/>
              <a:t>In 1992, a container with 28,000 rubber ducks was swept off the deck of a ship. This amps shows where the container fell off and where and when the rubber ducks were spotted all over the world.</a:t>
            </a:r>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pPr/>
              <a:t>14</a:t>
            </a:fld>
            <a:endParaRPr lang="en-US"/>
          </a:p>
        </p:txBody>
      </p:sp>
    </p:spTree>
    <p:extLst>
      <p:ext uri="{BB962C8B-B14F-4D97-AF65-F5344CB8AC3E}">
        <p14:creationId xmlns:p14="http://schemas.microsoft.com/office/powerpoint/2010/main" val="2861986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just talked about plastic is a major pollutant harming the ocean. There are only 6 degrees of separation between you using a plastic bag at the store and it harming marine animals in the ocean. Plastic can be harmful to marine animals in various ways because they try to eat it and it can get caught on them causing injury or even death.</a:t>
            </a:r>
          </a:p>
          <a:p>
            <a:endParaRPr lang="en-US" dirty="0"/>
          </a:p>
          <a:p>
            <a:endParaRPr lang="en-US" dirty="0"/>
          </a:p>
          <a:p>
            <a:r>
              <a:rPr lang="en-US" dirty="0"/>
              <a:t>Play Guessing Game for Plastic.</a:t>
            </a:r>
          </a:p>
          <a:p>
            <a:r>
              <a:rPr lang="en-US" dirty="0"/>
              <a:t>Answers:</a:t>
            </a:r>
          </a:p>
          <a:p>
            <a:r>
              <a:rPr lang="en-US" dirty="0"/>
              <a:t>Glass Bottle= undetermined</a:t>
            </a:r>
          </a:p>
          <a:p>
            <a:r>
              <a:rPr lang="en-US" dirty="0"/>
              <a:t>Fishing Line= 600 years</a:t>
            </a:r>
          </a:p>
          <a:p>
            <a:r>
              <a:rPr lang="en-US" dirty="0"/>
              <a:t>Plastic Beverage Bottle= 450 years</a:t>
            </a:r>
          </a:p>
          <a:p>
            <a:r>
              <a:rPr lang="en-US" dirty="0"/>
              <a:t>Aluminum Can= 200 years</a:t>
            </a:r>
          </a:p>
          <a:p>
            <a:r>
              <a:rPr lang="en-US" dirty="0"/>
              <a:t>Styrofoam Cup= 50 years</a:t>
            </a:r>
          </a:p>
          <a:p>
            <a:r>
              <a:rPr lang="en-US" dirty="0"/>
              <a:t>Cigarette Filter= 1-5 years</a:t>
            </a:r>
          </a:p>
          <a:p>
            <a:r>
              <a:rPr lang="en-US" dirty="0"/>
              <a:t>Milk Carton= 3 months</a:t>
            </a:r>
          </a:p>
          <a:p>
            <a:r>
              <a:rPr lang="en-US" dirty="0"/>
              <a:t>Banana Peel= 2-6 weeks</a:t>
            </a:r>
          </a:p>
        </p:txBody>
      </p:sp>
      <p:sp>
        <p:nvSpPr>
          <p:cNvPr id="4" name="Slide Number Placeholder 3"/>
          <p:cNvSpPr>
            <a:spLocks noGrp="1"/>
          </p:cNvSpPr>
          <p:nvPr>
            <p:ph type="sldNum" sz="quarter" idx="10"/>
          </p:nvPr>
        </p:nvSpPr>
        <p:spPr/>
        <p:txBody>
          <a:bodyPr/>
          <a:lstStyle/>
          <a:p>
            <a:fld id="{C6539446-6953-447E-A4E3-E7CFBF870046}" type="slidenum">
              <a:rPr lang="en-US" smtClean="0"/>
              <a:pPr/>
              <a:t>15</a:t>
            </a:fld>
            <a:endParaRPr lang="en-US"/>
          </a:p>
        </p:txBody>
      </p:sp>
    </p:spTree>
    <p:extLst>
      <p:ext uri="{BB962C8B-B14F-4D97-AF65-F5344CB8AC3E}">
        <p14:creationId xmlns:p14="http://schemas.microsoft.com/office/powerpoint/2010/main" val="1008926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plan or participate in trash and beach clean ups to prevent it from ending up in the ocean.</a:t>
            </a:r>
          </a:p>
          <a:p>
            <a:r>
              <a:rPr lang="en-US" dirty="0"/>
              <a:t>Reduce the amount of plastic you use by buying reusable water bottles, reusable shopping bags, asking for no straw with your drink, buying bars of soap instead of bottles of soap.</a:t>
            </a:r>
          </a:p>
          <a:p>
            <a:r>
              <a:rPr lang="en-US" dirty="0"/>
              <a:t>Reuse and recycle if you do use plastic.</a:t>
            </a:r>
          </a:p>
          <a:p>
            <a:r>
              <a:rPr lang="en-US" dirty="0"/>
              <a:t>Sustainable seafood is seafood that is caught or farmed in a way that is responsible and won’t harm the environment in the long term. Buying fish from small local fisherman is considered sustainable.</a:t>
            </a:r>
          </a:p>
          <a:p>
            <a:r>
              <a:rPr lang="en-US" dirty="0"/>
              <a:t>Don’t buy toothpastes or soaps containing microbeads as they wash down the drain and into the ocean.</a:t>
            </a:r>
          </a:p>
          <a:p>
            <a:r>
              <a:rPr lang="en-US" dirty="0"/>
              <a:t>Buying safe (organic) sun cream can prevent harmful chemicals from entering the ocean when you’re swimming.</a:t>
            </a:r>
          </a:p>
        </p:txBody>
      </p:sp>
      <p:sp>
        <p:nvSpPr>
          <p:cNvPr id="4" name="Slide Number Placeholder 3"/>
          <p:cNvSpPr>
            <a:spLocks noGrp="1"/>
          </p:cNvSpPr>
          <p:nvPr>
            <p:ph type="sldNum" sz="quarter" idx="10"/>
          </p:nvPr>
        </p:nvSpPr>
        <p:spPr/>
        <p:txBody>
          <a:bodyPr/>
          <a:lstStyle/>
          <a:p>
            <a:fld id="{C6539446-6953-447E-A4E3-E7CFBF870046}" type="slidenum">
              <a:rPr lang="en-US" smtClean="0"/>
              <a:pPr/>
              <a:t>16</a:t>
            </a:fld>
            <a:endParaRPr lang="en-US"/>
          </a:p>
        </p:txBody>
      </p:sp>
    </p:spTree>
    <p:extLst>
      <p:ext uri="{BB962C8B-B14F-4D97-AF65-F5344CB8AC3E}">
        <p14:creationId xmlns:p14="http://schemas.microsoft.com/office/powerpoint/2010/main" val="3367291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a:t>
            </a:r>
          </a:p>
          <a:p>
            <a:r>
              <a:rPr lang="en-US" dirty="0"/>
              <a:t>Donate</a:t>
            </a:r>
          </a:p>
          <a:p>
            <a:r>
              <a:rPr lang="en-US" dirty="0"/>
              <a:t>Tell your friends and family about marine mammals, what they can do to help save them and about our organization.</a:t>
            </a:r>
          </a:p>
          <a:p>
            <a:r>
              <a:rPr lang="en-US" dirty="0"/>
              <a:t>Send in your pictures of dolphins or whales for identification. These pictures should be of the dorsal fin or fluke (that’s what we call the tail) of the marine mammal or of any distinctive markings like battle scars.</a:t>
            </a:r>
          </a:p>
        </p:txBody>
      </p:sp>
      <p:sp>
        <p:nvSpPr>
          <p:cNvPr id="4" name="Slide Number Placeholder 3"/>
          <p:cNvSpPr>
            <a:spLocks noGrp="1"/>
          </p:cNvSpPr>
          <p:nvPr>
            <p:ph type="sldNum" sz="quarter" idx="10"/>
          </p:nvPr>
        </p:nvSpPr>
        <p:spPr/>
        <p:txBody>
          <a:bodyPr/>
          <a:lstStyle/>
          <a:p>
            <a:fld id="{C6539446-6953-447E-A4E3-E7CFBF870046}" type="slidenum">
              <a:rPr lang="en-US" smtClean="0"/>
              <a:pPr/>
              <a:t>17</a:t>
            </a:fld>
            <a:endParaRPr lang="en-US"/>
          </a:p>
        </p:txBody>
      </p:sp>
    </p:spTree>
    <p:extLst>
      <p:ext uri="{BB962C8B-B14F-4D97-AF65-F5344CB8AC3E}">
        <p14:creationId xmlns:p14="http://schemas.microsoft.com/office/powerpoint/2010/main" val="2254976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pPr/>
              <a:t>19</a:t>
            </a:fld>
            <a:endParaRPr lang="en-US"/>
          </a:p>
        </p:txBody>
      </p:sp>
    </p:spTree>
    <p:extLst>
      <p:ext uri="{BB962C8B-B14F-4D97-AF65-F5344CB8AC3E}">
        <p14:creationId xmlns:p14="http://schemas.microsoft.com/office/powerpoint/2010/main" val="854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Microorganisms such as plankton</a:t>
            </a:r>
          </a:p>
          <a:p>
            <a:r>
              <a:rPr lang="en-US" dirty="0"/>
              <a:t>Plants such as kelp</a:t>
            </a:r>
          </a:p>
          <a:p>
            <a:r>
              <a:rPr lang="en-US" dirty="0"/>
              <a:t>Animals such as fish, crabs, shrimp, octopus, squid, turtles, sea otters, polar bears, whales and dolphins</a:t>
            </a:r>
          </a:p>
          <a:p>
            <a:endParaRPr lang="en-US" dirty="0"/>
          </a:p>
          <a:p>
            <a:r>
              <a:rPr lang="en-US" dirty="0"/>
              <a:t>What’s your favorite animal that lives in the ocean?</a:t>
            </a:r>
          </a:p>
        </p:txBody>
      </p:sp>
      <p:sp>
        <p:nvSpPr>
          <p:cNvPr id="4" name="Slide Number Placeholder 3"/>
          <p:cNvSpPr>
            <a:spLocks noGrp="1"/>
          </p:cNvSpPr>
          <p:nvPr>
            <p:ph type="sldNum" sz="quarter" idx="10"/>
          </p:nvPr>
        </p:nvSpPr>
        <p:spPr/>
        <p:txBody>
          <a:bodyPr/>
          <a:lstStyle/>
          <a:p>
            <a:fld id="{C6539446-6953-447E-A4E3-E7CFBF870046}" type="slidenum">
              <a:rPr lang="en-US" smtClean="0"/>
              <a:pPr/>
              <a:t>3</a:t>
            </a:fld>
            <a:endParaRPr lang="en-US"/>
          </a:p>
        </p:txBody>
      </p:sp>
    </p:spTree>
    <p:extLst>
      <p:ext uri="{BB962C8B-B14F-4D97-AF65-F5344CB8AC3E}">
        <p14:creationId xmlns:p14="http://schemas.microsoft.com/office/powerpoint/2010/main" val="361895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animals living in the ocean are called marine mammals. These animals</a:t>
            </a:r>
            <a:r>
              <a:rPr lang="en-US" sz="1200" b="0" i="0" kern="1200" dirty="0">
                <a:solidFill>
                  <a:schemeClr val="tx1"/>
                </a:solidFill>
                <a:effectLst/>
                <a:latin typeface="+mn-lt"/>
                <a:ea typeface="+mn-ea"/>
                <a:cs typeface="+mn-cs"/>
              </a:rPr>
              <a:t> breath air, are warm-blooded, produce milk to feed their young, give birth to live young and in some cases they even have hair like polar bears.</a:t>
            </a:r>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pPr/>
              <a:t>4</a:t>
            </a:fld>
            <a:endParaRPr lang="en-US"/>
          </a:p>
        </p:txBody>
      </p:sp>
    </p:spTree>
    <p:extLst>
      <p:ext uri="{BB962C8B-B14F-4D97-AF65-F5344CB8AC3E}">
        <p14:creationId xmlns:p14="http://schemas.microsoft.com/office/powerpoint/2010/main" val="251985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any of you seen these marine mammals?</a:t>
            </a:r>
          </a:p>
        </p:txBody>
      </p:sp>
      <p:sp>
        <p:nvSpPr>
          <p:cNvPr id="4" name="Slide Number Placeholder 3"/>
          <p:cNvSpPr>
            <a:spLocks noGrp="1"/>
          </p:cNvSpPr>
          <p:nvPr>
            <p:ph type="sldNum" sz="quarter" idx="10"/>
          </p:nvPr>
        </p:nvSpPr>
        <p:spPr/>
        <p:txBody>
          <a:bodyPr/>
          <a:lstStyle/>
          <a:p>
            <a:fld id="{C6539446-6953-447E-A4E3-E7CFBF870046}" type="slidenum">
              <a:rPr lang="en-US" smtClean="0"/>
              <a:pPr/>
              <a:t>5</a:t>
            </a:fld>
            <a:endParaRPr lang="en-US"/>
          </a:p>
        </p:txBody>
      </p:sp>
    </p:spTree>
    <p:extLst>
      <p:ext uri="{BB962C8B-B14F-4D97-AF65-F5344CB8AC3E}">
        <p14:creationId xmlns:p14="http://schemas.microsoft.com/office/powerpoint/2010/main" val="186297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here to record all the species that we see in Montenegro and surrounding areas. We do this by observing the ocean for marine mammals on land and on boats. We also get information from fisherman on if they have seen any marine mammals in the area. We chose Montenegro because there has been little research on what marine mammals are found here. Getting this information will allow us to help protect them and the coast of Montenegro.</a:t>
            </a:r>
          </a:p>
        </p:txBody>
      </p:sp>
      <p:sp>
        <p:nvSpPr>
          <p:cNvPr id="4" name="Slide Number Placeholder 3"/>
          <p:cNvSpPr>
            <a:spLocks noGrp="1"/>
          </p:cNvSpPr>
          <p:nvPr>
            <p:ph type="sldNum" sz="quarter" idx="10"/>
          </p:nvPr>
        </p:nvSpPr>
        <p:spPr/>
        <p:txBody>
          <a:bodyPr/>
          <a:lstStyle/>
          <a:p>
            <a:fld id="{C6539446-6953-447E-A4E3-E7CFBF870046}" type="slidenum">
              <a:rPr lang="en-US" smtClean="0"/>
              <a:pPr/>
              <a:t>6</a:t>
            </a:fld>
            <a:endParaRPr lang="en-US"/>
          </a:p>
        </p:txBody>
      </p:sp>
    </p:spTree>
    <p:extLst>
      <p:ext uri="{BB962C8B-B14F-4D97-AF65-F5344CB8AC3E}">
        <p14:creationId xmlns:p14="http://schemas.microsoft.com/office/powerpoint/2010/main" val="2964954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talk about some fun facts about dolphins.</a:t>
            </a:r>
          </a:p>
          <a:p>
            <a:r>
              <a:rPr lang="en-US" dirty="0"/>
              <a:t>Do any of you know what a dolphin sounds like? Can you imitate that sound?</a:t>
            </a:r>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pPr/>
              <a:t>7</a:t>
            </a:fld>
            <a:endParaRPr lang="en-US"/>
          </a:p>
        </p:txBody>
      </p:sp>
    </p:spTree>
    <p:extLst>
      <p:ext uri="{BB962C8B-B14F-4D97-AF65-F5344CB8AC3E}">
        <p14:creationId xmlns:p14="http://schemas.microsoft.com/office/powerpoint/2010/main" val="378205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Dolphins communicate using echolocation, this helps them see underwater. Echolocation is when they release a sound from their head when the sound waves hit an object they return to the dolphins as echo's.</a:t>
            </a:r>
          </a:p>
          <a:p>
            <a:endParaRPr lang="en-US" dirty="0"/>
          </a:p>
        </p:txBody>
      </p:sp>
      <p:sp>
        <p:nvSpPr>
          <p:cNvPr id="4" name="Slide Number Placeholder 3"/>
          <p:cNvSpPr>
            <a:spLocks noGrp="1"/>
          </p:cNvSpPr>
          <p:nvPr>
            <p:ph type="sldNum" sz="quarter" idx="10"/>
          </p:nvPr>
        </p:nvSpPr>
        <p:spPr/>
        <p:txBody>
          <a:bodyPr/>
          <a:lstStyle/>
          <a:p>
            <a:fld id="{C6539446-6953-447E-A4E3-E7CFBF870046}" type="slidenum">
              <a:rPr lang="en-US" smtClean="0"/>
              <a:pPr/>
              <a:t>8</a:t>
            </a:fld>
            <a:endParaRPr lang="en-US"/>
          </a:p>
        </p:txBody>
      </p:sp>
    </p:spTree>
    <p:extLst>
      <p:ext uri="{BB962C8B-B14F-4D97-AF65-F5344CB8AC3E}">
        <p14:creationId xmlns:p14="http://schemas.microsoft.com/office/powerpoint/2010/main" val="105935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Whales and dolphins have to think to breath rather than breathing automatically like us humans do. For this reason, whales and dolphins have developed a sophisticated technique for sleeping: while they turn off one half of their brain (which can sleep), the other half remains active, reminding the whale go to the surface to breath air. While one half of the brain is asleep, the eye on the opposite side closes.</a:t>
            </a:r>
          </a:p>
        </p:txBody>
      </p:sp>
      <p:sp>
        <p:nvSpPr>
          <p:cNvPr id="4" name="Slide Number Placeholder 3"/>
          <p:cNvSpPr>
            <a:spLocks noGrp="1"/>
          </p:cNvSpPr>
          <p:nvPr>
            <p:ph type="sldNum" sz="quarter" idx="10"/>
          </p:nvPr>
        </p:nvSpPr>
        <p:spPr/>
        <p:txBody>
          <a:bodyPr/>
          <a:lstStyle/>
          <a:p>
            <a:fld id="{C6539446-6953-447E-A4E3-E7CFBF870046}" type="slidenum">
              <a:rPr lang="en-US" smtClean="0"/>
              <a:pPr/>
              <a:t>9</a:t>
            </a:fld>
            <a:endParaRPr lang="en-US"/>
          </a:p>
        </p:txBody>
      </p:sp>
    </p:spTree>
    <p:extLst>
      <p:ext uri="{BB962C8B-B14F-4D97-AF65-F5344CB8AC3E}">
        <p14:creationId xmlns:p14="http://schemas.microsoft.com/office/powerpoint/2010/main" val="2086602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any of you tell me what this is?</a:t>
            </a:r>
          </a:p>
          <a:p>
            <a:endParaRPr lang="en-US" dirty="0"/>
          </a:p>
          <a:p>
            <a:r>
              <a:rPr lang="en-US" dirty="0"/>
              <a:t>Orca’s or Killer whales are actually dolphins.</a:t>
            </a:r>
          </a:p>
        </p:txBody>
      </p:sp>
      <p:sp>
        <p:nvSpPr>
          <p:cNvPr id="4" name="Slide Number Placeholder 3"/>
          <p:cNvSpPr>
            <a:spLocks noGrp="1"/>
          </p:cNvSpPr>
          <p:nvPr>
            <p:ph type="sldNum" sz="quarter" idx="10"/>
          </p:nvPr>
        </p:nvSpPr>
        <p:spPr/>
        <p:txBody>
          <a:bodyPr/>
          <a:lstStyle/>
          <a:p>
            <a:fld id="{C6539446-6953-447E-A4E3-E7CFBF870046}" type="slidenum">
              <a:rPr lang="en-US" smtClean="0"/>
              <a:pPr/>
              <a:t>10</a:t>
            </a:fld>
            <a:endParaRPr lang="en-US"/>
          </a:p>
        </p:txBody>
      </p:sp>
    </p:spTree>
    <p:extLst>
      <p:ext uri="{BB962C8B-B14F-4D97-AF65-F5344CB8AC3E}">
        <p14:creationId xmlns:p14="http://schemas.microsoft.com/office/powerpoint/2010/main" val="2513001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pPr/>
              <a:t>5/11/2020</a:t>
            </a:fld>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pPr/>
              <a:t>5/11/2020</a:t>
            </a:fld>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pPr/>
              <a:t>5/11/2020</a:t>
            </a:fld>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pPr/>
              <a:t>5/11/2020</a:t>
            </a:fld>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pPr/>
              <a:t>5/11/2020</a:t>
            </a:fld>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pPr/>
              <a:t>5/11/2020</a:t>
            </a:fld>
            <a:endParaRPr/>
          </a:p>
        </p:txBody>
      </p:sp>
      <p:sp>
        <p:nvSpPr>
          <p:cNvPr id="9" name="Slide Number Placeholder 8"/>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pPr/>
              <a:t>5/11/2020</a:t>
            </a:fld>
            <a:endParaRPr/>
          </a:p>
        </p:txBody>
      </p:sp>
      <p:sp>
        <p:nvSpPr>
          <p:cNvPr id="5" name="Slide Number Placeholder 4"/>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pPr/>
              <a:t>5/11/2020</a:t>
            </a:fld>
            <a:endParaRPr/>
          </a:p>
        </p:txBody>
      </p:sp>
      <p:sp>
        <p:nvSpPr>
          <p:cNvPr id="4" name="Slide Number Placeholder 3"/>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pPr/>
              <a:t>5/11/2020</a:t>
            </a:fld>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pPr/>
              <a:t>5/11/2020</a:t>
            </a:fld>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5/11/2020</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hyperlink" Target="http://www.cetazoom.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audio" Target="../media/media1.mp3"/><Relationship Id="rId7" Type="http://schemas.openxmlformats.org/officeDocument/2006/relationships/notesSlide" Target="../notesSlides/notesSlide6.xml"/><Relationship Id="rId2" Type="http://schemas.microsoft.com/office/2007/relationships/media" Target="../media/media1.mp3"/><Relationship Id="rId1" Type="http://schemas.openxmlformats.org/officeDocument/2006/relationships/video" Target="https://www.youtube.com/embed/BLfCcRMlx8E" TargetMode="External"/><Relationship Id="rId6" Type="http://schemas.openxmlformats.org/officeDocument/2006/relationships/slideLayout" Target="../slideLayouts/slideLayout5.xml"/><Relationship Id="rId5" Type="http://schemas.openxmlformats.org/officeDocument/2006/relationships/audio" Target="../media/media2.mp3"/><Relationship Id="rId10" Type="http://schemas.openxmlformats.org/officeDocument/2006/relationships/image" Target="../media/image33.png"/><Relationship Id="rId4" Type="http://schemas.microsoft.com/office/2007/relationships/media" Target="../media/media2.mp3"/><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3522" y="1404297"/>
            <a:ext cx="9602789" cy="2667000"/>
          </a:xfrm>
        </p:spPr>
        <p:txBody>
          <a:bodyPr/>
          <a:lstStyle/>
          <a:p>
            <a:r>
              <a:rPr lang="en-US" dirty="0"/>
              <a:t>Marine Mammals and Why Should We Protect </a:t>
            </a:r>
            <a:r>
              <a:rPr lang="en-US" dirty="0" smtClean="0"/>
              <a:t>Them</a:t>
            </a:r>
            <a:r>
              <a:rPr lang="en-US" dirty="0"/>
              <a:t>!</a:t>
            </a:r>
            <a:r>
              <a:rPr lang="tr-TR" dirty="0" smtClean="0"/>
              <a:t/>
            </a:r>
            <a:br>
              <a:rPr lang="tr-TR" dirty="0" smtClean="0"/>
            </a:br>
            <a:r>
              <a:rPr lang="tr-TR" dirty="0" smtClean="0"/>
              <a:t/>
            </a:r>
            <a:br>
              <a:rPr lang="tr-TR" dirty="0" smtClean="0"/>
            </a:br>
            <a:endParaRPr lang="en-US" sz="3200" i="1" dirty="0"/>
          </a:p>
        </p:txBody>
      </p:sp>
      <p:pic>
        <p:nvPicPr>
          <p:cNvPr id="3" name="Picture 2">
            <a:extLst>
              <a:ext uri="{FF2B5EF4-FFF2-40B4-BE49-F238E27FC236}">
                <a16:creationId xmlns:a16="http://schemas.microsoft.com/office/drawing/2014/main" xmlns="" id="{FD415803-E313-4E28-ADCD-9F6DFB7E5BD6}"/>
              </a:ext>
            </a:extLst>
          </p:cNvPr>
          <p:cNvPicPr>
            <a:picLocks noChangeAspect="1"/>
          </p:cNvPicPr>
          <p:nvPr/>
        </p:nvPicPr>
        <p:blipFill>
          <a:blip r:embed="rId2"/>
          <a:stretch>
            <a:fillRect/>
          </a:stretch>
        </p:blipFill>
        <p:spPr>
          <a:xfrm>
            <a:off x="9687753" y="5345722"/>
            <a:ext cx="2388963" cy="1041851"/>
          </a:xfrm>
          <a:prstGeom prst="rect">
            <a:avLst/>
          </a:prstGeom>
        </p:spPr>
      </p:pic>
      <p:pic>
        <p:nvPicPr>
          <p:cNvPr id="5" name="Picture 4">
            <a:extLst>
              <a:ext uri="{FF2B5EF4-FFF2-40B4-BE49-F238E27FC236}">
                <a16:creationId xmlns:a16="http://schemas.microsoft.com/office/drawing/2014/main" xmlns="" id="{68FA9768-57ED-4616-A25D-98621BA8F30E}"/>
              </a:ext>
            </a:extLst>
          </p:cNvPr>
          <p:cNvPicPr>
            <a:picLocks noChangeAspect="1"/>
          </p:cNvPicPr>
          <p:nvPr/>
        </p:nvPicPr>
        <p:blipFill>
          <a:blip r:embed="rId3"/>
          <a:stretch>
            <a:fillRect/>
          </a:stretch>
        </p:blipFill>
        <p:spPr>
          <a:xfrm>
            <a:off x="8148811" y="5345722"/>
            <a:ext cx="1390927" cy="1041853"/>
          </a:xfrm>
          <a:prstGeom prst="rect">
            <a:avLst/>
          </a:prstGeom>
        </p:spPr>
      </p:pic>
      <p:pic>
        <p:nvPicPr>
          <p:cNvPr id="7" name="Picture 6">
            <a:extLst>
              <a:ext uri="{FF2B5EF4-FFF2-40B4-BE49-F238E27FC236}">
                <a16:creationId xmlns:a16="http://schemas.microsoft.com/office/drawing/2014/main" xmlns="" id="{8EC3848B-7A7A-4215-8E01-3EB5B0CA7A36}"/>
              </a:ext>
            </a:extLst>
          </p:cNvPr>
          <p:cNvPicPr>
            <a:picLocks noChangeAspect="1"/>
          </p:cNvPicPr>
          <p:nvPr/>
        </p:nvPicPr>
        <p:blipFill>
          <a:blip r:embed="rId4"/>
          <a:stretch>
            <a:fillRect/>
          </a:stretch>
        </p:blipFill>
        <p:spPr>
          <a:xfrm>
            <a:off x="6923066" y="5285607"/>
            <a:ext cx="1225745" cy="1225745"/>
          </a:xfrm>
          <a:prstGeom prst="rect">
            <a:avLst/>
          </a:prstGeom>
        </p:spPr>
      </p:pic>
      <p:pic>
        <p:nvPicPr>
          <p:cNvPr id="6" name="Picture 5">
            <a:extLst>
              <a:ext uri="{FF2B5EF4-FFF2-40B4-BE49-F238E27FC236}">
                <a16:creationId xmlns:a16="http://schemas.microsoft.com/office/drawing/2014/main" xmlns="" id="{8BAC4D4E-C724-48C9-AA94-46090838DECC}"/>
              </a:ext>
            </a:extLst>
          </p:cNvPr>
          <p:cNvPicPr>
            <a:picLocks noChangeAspect="1"/>
          </p:cNvPicPr>
          <p:nvPr/>
        </p:nvPicPr>
        <p:blipFill>
          <a:blip r:embed="rId5"/>
          <a:stretch>
            <a:fillRect/>
          </a:stretch>
        </p:blipFill>
        <p:spPr>
          <a:xfrm>
            <a:off x="5388980" y="5345722"/>
            <a:ext cx="1429674" cy="1072254"/>
          </a:xfrm>
          <a:prstGeom prst="rect">
            <a:avLst/>
          </a:prstGeom>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2D1B483-67C6-44CC-98EA-B7913B3EF741}"/>
              </a:ext>
            </a:extLst>
          </p:cNvPr>
          <p:cNvPicPr>
            <a:picLocks noChangeAspect="1"/>
          </p:cNvPicPr>
          <p:nvPr/>
        </p:nvPicPr>
        <p:blipFill>
          <a:blip r:embed="rId3"/>
          <a:stretch>
            <a:fillRect/>
          </a:stretch>
        </p:blipFill>
        <p:spPr>
          <a:xfrm>
            <a:off x="1803400" y="384174"/>
            <a:ext cx="8071979" cy="5388419"/>
          </a:xfrm>
          <a:prstGeom prst="rect">
            <a:avLst/>
          </a:prstGeom>
        </p:spPr>
      </p:pic>
    </p:spTree>
    <p:extLst>
      <p:ext uri="{BB962C8B-B14F-4D97-AF65-F5344CB8AC3E}">
        <p14:creationId xmlns:p14="http://schemas.microsoft.com/office/powerpoint/2010/main" val="339202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FB0143A6-2977-4F97-910F-EFB1D3F71C18}"/>
              </a:ext>
            </a:extLst>
          </p:cNvPr>
          <p:cNvSpPr>
            <a:spLocks noGrp="1"/>
          </p:cNvSpPr>
          <p:nvPr>
            <p:ph type="title"/>
          </p:nvPr>
        </p:nvSpPr>
        <p:spPr>
          <a:xfrm>
            <a:off x="1341120" y="265176"/>
            <a:ext cx="9509759" cy="1088136"/>
          </a:xfrm>
        </p:spPr>
        <p:txBody>
          <a:bodyPr/>
          <a:lstStyle/>
          <a:p>
            <a:r>
              <a:rPr lang="en-US" dirty="0"/>
              <a:t>Past Threats</a:t>
            </a:r>
          </a:p>
        </p:txBody>
      </p:sp>
      <p:pic>
        <p:nvPicPr>
          <p:cNvPr id="6" name="Picture 5" descr="xwhaling3.jpg">
            <a:extLst>
              <a:ext uri="{FF2B5EF4-FFF2-40B4-BE49-F238E27FC236}">
                <a16:creationId xmlns:a16="http://schemas.microsoft.com/office/drawing/2014/main" xmlns="" id="{29620176-B8C1-44CF-8205-1107FD434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81" y="2112109"/>
            <a:ext cx="3656252" cy="2449689"/>
          </a:xfrm>
          <a:prstGeom prst="rect">
            <a:avLst/>
          </a:prstGeom>
        </p:spPr>
      </p:pic>
      <p:pic>
        <p:nvPicPr>
          <p:cNvPr id="7" name="Picture 6" descr="xwhaling4.jpg">
            <a:extLst>
              <a:ext uri="{FF2B5EF4-FFF2-40B4-BE49-F238E27FC236}">
                <a16:creationId xmlns:a16="http://schemas.microsoft.com/office/drawing/2014/main" xmlns="" id="{2F2635F6-D21E-4E29-A8BD-85347DA3F0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8308" y="2181443"/>
            <a:ext cx="3656252" cy="2427752"/>
          </a:xfrm>
          <a:prstGeom prst="rect">
            <a:avLst/>
          </a:prstGeom>
        </p:spPr>
      </p:pic>
      <p:pic>
        <p:nvPicPr>
          <p:cNvPr id="8" name="Picture 7" descr="xwhaling6.jpg">
            <a:extLst>
              <a:ext uri="{FF2B5EF4-FFF2-40B4-BE49-F238E27FC236}">
                <a16:creationId xmlns:a16="http://schemas.microsoft.com/office/drawing/2014/main" xmlns="" id="{C88018AE-BE65-464C-9DA7-878440117B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1799" y="2112109"/>
            <a:ext cx="2077581" cy="2729794"/>
          </a:xfrm>
          <a:prstGeom prst="rect">
            <a:avLst/>
          </a:prstGeom>
        </p:spPr>
      </p:pic>
    </p:spTree>
    <p:extLst>
      <p:ext uri="{BB962C8B-B14F-4D97-AF65-F5344CB8AC3E}">
        <p14:creationId xmlns:p14="http://schemas.microsoft.com/office/powerpoint/2010/main" val="370633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3EC30DB-1B8A-4323-8E43-115390E108AB}"/>
              </a:ext>
            </a:extLst>
          </p:cNvPr>
          <p:cNvSpPr txBox="1"/>
          <p:nvPr/>
        </p:nvSpPr>
        <p:spPr>
          <a:xfrm>
            <a:off x="797457" y="1472721"/>
            <a:ext cx="9509759" cy="861774"/>
          </a:xfrm>
          <a:prstGeom prst="rect">
            <a:avLst/>
          </a:prstGeom>
          <a:noFill/>
        </p:spPr>
        <p:txBody>
          <a:bodyPr wrap="square" rtlCol="0">
            <a:spAutoFit/>
          </a:bodyPr>
          <a:lstStyle/>
          <a:p>
            <a:r>
              <a:rPr lang="en-US" sz="3200" dirty="0"/>
              <a:t>1. Captivity</a:t>
            </a:r>
          </a:p>
          <a:p>
            <a:endParaRPr lang="en-US" dirty="0"/>
          </a:p>
        </p:txBody>
      </p:sp>
      <p:pic>
        <p:nvPicPr>
          <p:cNvPr id="6" name="Picture 5" descr="xxxdolshow.jpg">
            <a:extLst>
              <a:ext uri="{FF2B5EF4-FFF2-40B4-BE49-F238E27FC236}">
                <a16:creationId xmlns:a16="http://schemas.microsoft.com/office/drawing/2014/main" xmlns="" id="{D9537BDF-C2AB-4B8A-B7BB-9298BA8E0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60" y="2374589"/>
            <a:ext cx="5414945" cy="2408426"/>
          </a:xfrm>
          <a:prstGeom prst="rect">
            <a:avLst/>
          </a:prstGeom>
        </p:spPr>
      </p:pic>
      <p:pic>
        <p:nvPicPr>
          <p:cNvPr id="7" name="Picture 6" descr="xsmpool.jpg">
            <a:extLst>
              <a:ext uri="{FF2B5EF4-FFF2-40B4-BE49-F238E27FC236}">
                <a16:creationId xmlns:a16="http://schemas.microsoft.com/office/drawing/2014/main" xmlns="" id="{DC64247E-0126-45C6-B298-9EA82A151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448" y="2306525"/>
            <a:ext cx="4387483" cy="2476490"/>
          </a:xfrm>
          <a:prstGeom prst="rect">
            <a:avLst/>
          </a:prstGeom>
        </p:spPr>
      </p:pic>
      <p:sp>
        <p:nvSpPr>
          <p:cNvPr id="10" name="Title 1">
            <a:extLst>
              <a:ext uri="{FF2B5EF4-FFF2-40B4-BE49-F238E27FC236}">
                <a16:creationId xmlns:a16="http://schemas.microsoft.com/office/drawing/2014/main" xmlns="" id="{86AF8438-794A-4203-A44F-C076424557FC}"/>
              </a:ext>
            </a:extLst>
          </p:cNvPr>
          <p:cNvSpPr>
            <a:spLocks noGrp="1"/>
          </p:cNvSpPr>
          <p:nvPr>
            <p:ph type="title"/>
          </p:nvPr>
        </p:nvSpPr>
        <p:spPr>
          <a:xfrm>
            <a:off x="1341120" y="265176"/>
            <a:ext cx="9509759" cy="1088136"/>
          </a:xfrm>
        </p:spPr>
        <p:txBody>
          <a:bodyPr/>
          <a:lstStyle/>
          <a:p>
            <a:r>
              <a:rPr lang="en-US" dirty="0"/>
              <a:t>Current Threats</a:t>
            </a:r>
          </a:p>
        </p:txBody>
      </p:sp>
    </p:spTree>
    <p:extLst>
      <p:ext uri="{BB962C8B-B14F-4D97-AF65-F5344CB8AC3E}">
        <p14:creationId xmlns:p14="http://schemas.microsoft.com/office/powerpoint/2010/main" val="16893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A25DE8E-C16F-4153-92EA-816731183277}"/>
              </a:ext>
            </a:extLst>
          </p:cNvPr>
          <p:cNvPicPr>
            <a:picLocks noChangeAspect="1"/>
          </p:cNvPicPr>
          <p:nvPr/>
        </p:nvPicPr>
        <p:blipFill>
          <a:blip r:embed="rId3"/>
          <a:stretch>
            <a:fillRect/>
          </a:stretch>
        </p:blipFill>
        <p:spPr>
          <a:xfrm>
            <a:off x="1094441" y="1052695"/>
            <a:ext cx="3633867" cy="2471564"/>
          </a:xfrm>
          <a:prstGeom prst="rect">
            <a:avLst/>
          </a:prstGeom>
        </p:spPr>
      </p:pic>
      <p:pic>
        <p:nvPicPr>
          <p:cNvPr id="9" name="Picture 8">
            <a:extLst>
              <a:ext uri="{FF2B5EF4-FFF2-40B4-BE49-F238E27FC236}">
                <a16:creationId xmlns:a16="http://schemas.microsoft.com/office/drawing/2014/main" xmlns="" id="{5D1539E9-82EE-4EF6-8BE0-C34A4C05C724}"/>
              </a:ext>
            </a:extLst>
          </p:cNvPr>
          <p:cNvPicPr>
            <a:picLocks noChangeAspect="1"/>
          </p:cNvPicPr>
          <p:nvPr/>
        </p:nvPicPr>
        <p:blipFill>
          <a:blip r:embed="rId4"/>
          <a:stretch>
            <a:fillRect/>
          </a:stretch>
        </p:blipFill>
        <p:spPr>
          <a:xfrm>
            <a:off x="5822462" y="1052695"/>
            <a:ext cx="3769097" cy="2508163"/>
          </a:xfrm>
          <a:prstGeom prst="rect">
            <a:avLst/>
          </a:prstGeom>
        </p:spPr>
      </p:pic>
      <p:pic>
        <p:nvPicPr>
          <p:cNvPr id="10" name="Picture 9">
            <a:extLst>
              <a:ext uri="{FF2B5EF4-FFF2-40B4-BE49-F238E27FC236}">
                <a16:creationId xmlns:a16="http://schemas.microsoft.com/office/drawing/2014/main" xmlns="" id="{300A7432-AF79-4DD8-B674-FD307E3B483C}"/>
              </a:ext>
            </a:extLst>
          </p:cNvPr>
          <p:cNvPicPr>
            <a:picLocks noChangeAspect="1"/>
          </p:cNvPicPr>
          <p:nvPr/>
        </p:nvPicPr>
        <p:blipFill>
          <a:blip r:embed="rId5"/>
          <a:stretch>
            <a:fillRect/>
          </a:stretch>
        </p:blipFill>
        <p:spPr>
          <a:xfrm>
            <a:off x="3653080" y="3703658"/>
            <a:ext cx="3490180" cy="2322556"/>
          </a:xfrm>
          <a:prstGeom prst="rect">
            <a:avLst/>
          </a:prstGeom>
        </p:spPr>
      </p:pic>
      <p:sp>
        <p:nvSpPr>
          <p:cNvPr id="11" name="TextBox 10">
            <a:extLst>
              <a:ext uri="{FF2B5EF4-FFF2-40B4-BE49-F238E27FC236}">
                <a16:creationId xmlns:a16="http://schemas.microsoft.com/office/drawing/2014/main" xmlns="" id="{941946B2-8949-4D31-B1B3-AB3CBBA6EDD5}"/>
              </a:ext>
            </a:extLst>
          </p:cNvPr>
          <p:cNvSpPr txBox="1"/>
          <p:nvPr/>
        </p:nvSpPr>
        <p:spPr>
          <a:xfrm>
            <a:off x="688042" y="396520"/>
            <a:ext cx="3969928" cy="584775"/>
          </a:xfrm>
          <a:prstGeom prst="rect">
            <a:avLst/>
          </a:prstGeom>
          <a:noFill/>
        </p:spPr>
        <p:txBody>
          <a:bodyPr wrap="square" rtlCol="0">
            <a:spAutoFit/>
          </a:bodyPr>
          <a:lstStyle/>
          <a:p>
            <a:r>
              <a:rPr lang="en-US" sz="3200" dirty="0"/>
              <a:t>2. Fishing Nets </a:t>
            </a:r>
          </a:p>
        </p:txBody>
      </p:sp>
    </p:spTree>
    <p:extLst>
      <p:ext uri="{BB962C8B-B14F-4D97-AF65-F5344CB8AC3E}">
        <p14:creationId xmlns:p14="http://schemas.microsoft.com/office/powerpoint/2010/main" val="16180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EE50B18-9C3E-46EA-8D1A-22F69B9CFEC9}"/>
              </a:ext>
            </a:extLst>
          </p:cNvPr>
          <p:cNvSpPr txBox="1"/>
          <p:nvPr/>
        </p:nvSpPr>
        <p:spPr>
          <a:xfrm>
            <a:off x="586441" y="460797"/>
            <a:ext cx="4188759" cy="584775"/>
          </a:xfrm>
          <a:prstGeom prst="rect">
            <a:avLst/>
          </a:prstGeom>
          <a:noFill/>
        </p:spPr>
        <p:txBody>
          <a:bodyPr wrap="square" rtlCol="0">
            <a:spAutoFit/>
          </a:bodyPr>
          <a:lstStyle/>
          <a:p>
            <a:r>
              <a:rPr lang="en-US" sz="3200" dirty="0"/>
              <a:t>3. Pollution</a:t>
            </a:r>
          </a:p>
        </p:txBody>
      </p:sp>
      <p:pic>
        <p:nvPicPr>
          <p:cNvPr id="6" name="Picture 5">
            <a:extLst>
              <a:ext uri="{FF2B5EF4-FFF2-40B4-BE49-F238E27FC236}">
                <a16:creationId xmlns:a16="http://schemas.microsoft.com/office/drawing/2014/main" xmlns="" id="{A61AF63C-071F-4774-BF45-DCF9132709C3}"/>
              </a:ext>
            </a:extLst>
          </p:cNvPr>
          <p:cNvPicPr>
            <a:picLocks noChangeAspect="1"/>
          </p:cNvPicPr>
          <p:nvPr/>
        </p:nvPicPr>
        <p:blipFill>
          <a:blip r:embed="rId3"/>
          <a:stretch>
            <a:fillRect/>
          </a:stretch>
        </p:blipFill>
        <p:spPr>
          <a:xfrm>
            <a:off x="372041" y="1156188"/>
            <a:ext cx="3652094" cy="2143891"/>
          </a:xfrm>
          <a:prstGeom prst="rect">
            <a:avLst/>
          </a:prstGeom>
        </p:spPr>
      </p:pic>
      <p:pic>
        <p:nvPicPr>
          <p:cNvPr id="8" name="Picture 7">
            <a:extLst>
              <a:ext uri="{FF2B5EF4-FFF2-40B4-BE49-F238E27FC236}">
                <a16:creationId xmlns:a16="http://schemas.microsoft.com/office/drawing/2014/main" xmlns="" id="{BEC3E10D-4EBA-4F9C-A96E-6F45999AF0BB}"/>
              </a:ext>
            </a:extLst>
          </p:cNvPr>
          <p:cNvPicPr>
            <a:picLocks noChangeAspect="1"/>
          </p:cNvPicPr>
          <p:nvPr/>
        </p:nvPicPr>
        <p:blipFill>
          <a:blip r:embed="rId4"/>
          <a:stretch>
            <a:fillRect/>
          </a:stretch>
        </p:blipFill>
        <p:spPr>
          <a:xfrm>
            <a:off x="4242236" y="2789603"/>
            <a:ext cx="3065150" cy="2122901"/>
          </a:xfrm>
          <a:prstGeom prst="rect">
            <a:avLst/>
          </a:prstGeom>
        </p:spPr>
      </p:pic>
      <p:pic>
        <p:nvPicPr>
          <p:cNvPr id="11" name="Picture 10">
            <a:extLst>
              <a:ext uri="{FF2B5EF4-FFF2-40B4-BE49-F238E27FC236}">
                <a16:creationId xmlns:a16="http://schemas.microsoft.com/office/drawing/2014/main" xmlns="" id="{EA1A3673-1F90-47D2-A8D9-BBA6EB6B5695}"/>
              </a:ext>
            </a:extLst>
          </p:cNvPr>
          <p:cNvPicPr>
            <a:picLocks noChangeAspect="1"/>
          </p:cNvPicPr>
          <p:nvPr/>
        </p:nvPicPr>
        <p:blipFill>
          <a:blip r:embed="rId5"/>
          <a:stretch>
            <a:fillRect/>
          </a:stretch>
        </p:blipFill>
        <p:spPr>
          <a:xfrm>
            <a:off x="7525487" y="3840558"/>
            <a:ext cx="3152099" cy="2143891"/>
          </a:xfrm>
          <a:prstGeom prst="rect">
            <a:avLst/>
          </a:prstGeom>
        </p:spPr>
      </p:pic>
      <p:pic>
        <p:nvPicPr>
          <p:cNvPr id="12" name="Picture 11">
            <a:extLst>
              <a:ext uri="{FF2B5EF4-FFF2-40B4-BE49-F238E27FC236}">
                <a16:creationId xmlns:a16="http://schemas.microsoft.com/office/drawing/2014/main" xmlns="" id="{1BCFFCA0-77DB-4AA0-832A-605BB76CCAE3}"/>
              </a:ext>
            </a:extLst>
          </p:cNvPr>
          <p:cNvPicPr>
            <a:picLocks noChangeAspect="1"/>
          </p:cNvPicPr>
          <p:nvPr/>
        </p:nvPicPr>
        <p:blipFill>
          <a:blip r:embed="rId6"/>
          <a:stretch>
            <a:fillRect/>
          </a:stretch>
        </p:blipFill>
        <p:spPr>
          <a:xfrm>
            <a:off x="2132051" y="819551"/>
            <a:ext cx="7927897" cy="5285264"/>
          </a:xfrm>
          <a:prstGeom prst="rect">
            <a:avLst/>
          </a:prstGeom>
        </p:spPr>
      </p:pic>
    </p:spTree>
    <p:extLst>
      <p:ext uri="{BB962C8B-B14F-4D97-AF65-F5344CB8AC3E}">
        <p14:creationId xmlns:p14="http://schemas.microsoft.com/office/powerpoint/2010/main" val="415078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ine debris.jpg">
            <a:extLst>
              <a:ext uri="{FF2B5EF4-FFF2-40B4-BE49-F238E27FC236}">
                <a16:creationId xmlns:a16="http://schemas.microsoft.com/office/drawing/2014/main" xmlns="" id="{C95801AE-B2EC-4A5A-9FE5-DE4B154F2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335" y="165420"/>
            <a:ext cx="5419330" cy="5466210"/>
          </a:xfrm>
          <a:prstGeom prst="rect">
            <a:avLst/>
          </a:prstGeom>
        </p:spPr>
      </p:pic>
    </p:spTree>
    <p:extLst>
      <p:ext uri="{BB962C8B-B14F-4D97-AF65-F5344CB8AC3E}">
        <p14:creationId xmlns:p14="http://schemas.microsoft.com/office/powerpoint/2010/main" val="112740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C54E9-AAA5-44AA-B93F-2E86900B27BE}"/>
              </a:ext>
            </a:extLst>
          </p:cNvPr>
          <p:cNvSpPr>
            <a:spLocks noGrp="1"/>
          </p:cNvSpPr>
          <p:nvPr>
            <p:ph type="title"/>
          </p:nvPr>
        </p:nvSpPr>
        <p:spPr>
          <a:xfrm>
            <a:off x="1341120" y="119591"/>
            <a:ext cx="9509759" cy="1088136"/>
          </a:xfrm>
        </p:spPr>
        <p:txBody>
          <a:bodyPr/>
          <a:lstStyle/>
          <a:p>
            <a:r>
              <a:rPr lang="en-US" dirty="0"/>
              <a:t>What can you do?</a:t>
            </a:r>
          </a:p>
        </p:txBody>
      </p:sp>
      <p:pic>
        <p:nvPicPr>
          <p:cNvPr id="4" name="Picture 3">
            <a:extLst>
              <a:ext uri="{FF2B5EF4-FFF2-40B4-BE49-F238E27FC236}">
                <a16:creationId xmlns:a16="http://schemas.microsoft.com/office/drawing/2014/main" xmlns="" id="{CD05738B-3A0C-4418-870F-D60691ECAA87}"/>
              </a:ext>
            </a:extLst>
          </p:cNvPr>
          <p:cNvPicPr>
            <a:picLocks noChangeAspect="1"/>
          </p:cNvPicPr>
          <p:nvPr/>
        </p:nvPicPr>
        <p:blipFill>
          <a:blip r:embed="rId3"/>
          <a:stretch>
            <a:fillRect/>
          </a:stretch>
        </p:blipFill>
        <p:spPr>
          <a:xfrm>
            <a:off x="395458" y="1238331"/>
            <a:ext cx="4092422" cy="2583160"/>
          </a:xfrm>
          <a:prstGeom prst="rect">
            <a:avLst/>
          </a:prstGeom>
        </p:spPr>
      </p:pic>
      <p:pic>
        <p:nvPicPr>
          <p:cNvPr id="8194" name="Picture 2" descr="Rezultat slika za recycle">
            <a:extLst>
              <a:ext uri="{FF2B5EF4-FFF2-40B4-BE49-F238E27FC236}">
                <a16:creationId xmlns:a16="http://schemas.microsoft.com/office/drawing/2014/main" xmlns="" id="{355796C6-4DCB-45D2-8D19-8C2F62C45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58" y="4167078"/>
            <a:ext cx="4092422" cy="17100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4EBCBC29-2035-43D2-8E56-54329BA3F170}"/>
              </a:ext>
            </a:extLst>
          </p:cNvPr>
          <p:cNvPicPr>
            <a:picLocks noChangeAspect="1"/>
          </p:cNvPicPr>
          <p:nvPr/>
        </p:nvPicPr>
        <p:blipFill>
          <a:blip r:embed="rId5"/>
          <a:stretch>
            <a:fillRect/>
          </a:stretch>
        </p:blipFill>
        <p:spPr>
          <a:xfrm>
            <a:off x="5283196" y="1295822"/>
            <a:ext cx="3709011" cy="2468178"/>
          </a:xfrm>
          <a:prstGeom prst="rect">
            <a:avLst/>
          </a:prstGeom>
        </p:spPr>
      </p:pic>
      <p:pic>
        <p:nvPicPr>
          <p:cNvPr id="6" name="Picture 5">
            <a:extLst>
              <a:ext uri="{FF2B5EF4-FFF2-40B4-BE49-F238E27FC236}">
                <a16:creationId xmlns:a16="http://schemas.microsoft.com/office/drawing/2014/main" xmlns="" id="{CFB80973-F97D-480E-85DE-637B391E8570}"/>
              </a:ext>
            </a:extLst>
          </p:cNvPr>
          <p:cNvPicPr>
            <a:picLocks noChangeAspect="1"/>
          </p:cNvPicPr>
          <p:nvPr/>
        </p:nvPicPr>
        <p:blipFill>
          <a:blip r:embed="rId6"/>
          <a:stretch>
            <a:fillRect/>
          </a:stretch>
        </p:blipFill>
        <p:spPr>
          <a:xfrm>
            <a:off x="5165968" y="4050673"/>
            <a:ext cx="3709011" cy="1942899"/>
          </a:xfrm>
          <a:prstGeom prst="rect">
            <a:avLst/>
          </a:prstGeom>
        </p:spPr>
      </p:pic>
      <p:pic>
        <p:nvPicPr>
          <p:cNvPr id="7" name="Picture 6">
            <a:extLst>
              <a:ext uri="{FF2B5EF4-FFF2-40B4-BE49-F238E27FC236}">
                <a16:creationId xmlns:a16="http://schemas.microsoft.com/office/drawing/2014/main" xmlns="" id="{56AA4971-8B91-409C-AE89-8181F1A974C0}"/>
              </a:ext>
            </a:extLst>
          </p:cNvPr>
          <p:cNvPicPr>
            <a:picLocks noChangeAspect="1"/>
          </p:cNvPicPr>
          <p:nvPr/>
        </p:nvPicPr>
        <p:blipFill>
          <a:blip r:embed="rId7"/>
          <a:stretch>
            <a:fillRect/>
          </a:stretch>
        </p:blipFill>
        <p:spPr>
          <a:xfrm>
            <a:off x="9397251" y="1518433"/>
            <a:ext cx="2691751" cy="3889813"/>
          </a:xfrm>
          <a:prstGeom prst="rect">
            <a:avLst/>
          </a:prstGeom>
        </p:spPr>
      </p:pic>
    </p:spTree>
    <p:extLst>
      <p:ext uri="{BB962C8B-B14F-4D97-AF65-F5344CB8AC3E}">
        <p14:creationId xmlns:p14="http://schemas.microsoft.com/office/powerpoint/2010/main" val="126238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500" fill="hold"/>
                                        <p:tgtEl>
                                          <p:spTgt spid="8194"/>
                                        </p:tgtEl>
                                        <p:attrNameLst>
                                          <p:attrName>ppt_w</p:attrName>
                                        </p:attrNameLst>
                                      </p:cBhvr>
                                      <p:tavLst>
                                        <p:tav tm="0">
                                          <p:val>
                                            <p:fltVal val="0"/>
                                          </p:val>
                                        </p:tav>
                                        <p:tav tm="100000">
                                          <p:val>
                                            <p:strVal val="#ppt_w"/>
                                          </p:val>
                                        </p:tav>
                                      </p:tavLst>
                                    </p:anim>
                                    <p:anim calcmode="lin" valueType="num">
                                      <p:cBhvr>
                                        <p:cTn id="15" dur="500" fill="hold"/>
                                        <p:tgtEl>
                                          <p:spTgt spid="8194"/>
                                        </p:tgtEl>
                                        <p:attrNameLst>
                                          <p:attrName>ppt_h</p:attrName>
                                        </p:attrNameLst>
                                      </p:cBhvr>
                                      <p:tavLst>
                                        <p:tav tm="0">
                                          <p:val>
                                            <p:fltVal val="0"/>
                                          </p:val>
                                        </p:tav>
                                        <p:tav tm="100000">
                                          <p:val>
                                            <p:strVal val="#ppt_h"/>
                                          </p:val>
                                        </p:tav>
                                      </p:tavLst>
                                    </p:anim>
                                    <p:animEffect transition="in" filter="fade">
                                      <p:cBhvr>
                                        <p:cTn id="16" dur="5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C60E50-B221-448C-8A61-A06A05B18066}"/>
              </a:ext>
            </a:extLst>
          </p:cNvPr>
          <p:cNvSpPr>
            <a:spLocks noGrp="1"/>
          </p:cNvSpPr>
          <p:nvPr>
            <p:ph type="title"/>
          </p:nvPr>
        </p:nvSpPr>
        <p:spPr/>
        <p:txBody>
          <a:bodyPr/>
          <a:lstStyle/>
          <a:p>
            <a:r>
              <a:rPr lang="en-US" dirty="0"/>
              <a:t>How you can help us?</a:t>
            </a:r>
          </a:p>
        </p:txBody>
      </p:sp>
      <p:sp>
        <p:nvSpPr>
          <p:cNvPr id="3" name="Content Placeholder 2">
            <a:extLst>
              <a:ext uri="{FF2B5EF4-FFF2-40B4-BE49-F238E27FC236}">
                <a16:creationId xmlns:a16="http://schemas.microsoft.com/office/drawing/2014/main" xmlns="" id="{23FCC8A1-844D-48CC-B479-C8BF32F4A2BE}"/>
              </a:ext>
            </a:extLst>
          </p:cNvPr>
          <p:cNvSpPr>
            <a:spLocks noGrp="1"/>
          </p:cNvSpPr>
          <p:nvPr>
            <p:ph idx="1"/>
          </p:nvPr>
        </p:nvSpPr>
        <p:spPr>
          <a:xfrm>
            <a:off x="1341120" y="1572768"/>
            <a:ext cx="3285588" cy="4142232"/>
          </a:xfrm>
        </p:spPr>
        <p:txBody>
          <a:bodyPr>
            <a:normAutofit lnSpcReduction="10000"/>
          </a:bodyPr>
          <a:lstStyle/>
          <a:p>
            <a:r>
              <a:rPr lang="en-US" sz="2800" dirty="0"/>
              <a:t>Volunteer</a:t>
            </a:r>
          </a:p>
          <a:p>
            <a:r>
              <a:rPr lang="en-US" sz="2800" dirty="0"/>
              <a:t>Donate</a:t>
            </a:r>
          </a:p>
          <a:p>
            <a:r>
              <a:rPr lang="en-US" sz="2800" dirty="0"/>
              <a:t>Tell your friends and family about marine mammals and us!</a:t>
            </a:r>
          </a:p>
          <a:p>
            <a:r>
              <a:rPr lang="en-US" sz="2800" dirty="0"/>
              <a:t>Send in pictures to:</a:t>
            </a:r>
          </a:p>
          <a:p>
            <a:pPr marL="45720" indent="0">
              <a:buNone/>
            </a:pPr>
            <a:r>
              <a:rPr lang="en-US" sz="2800" dirty="0">
                <a:hlinkClick r:id="rId3"/>
              </a:rPr>
              <a:t>www.cetazoom.org</a:t>
            </a:r>
            <a:endParaRPr lang="en-US" sz="2800" dirty="0"/>
          </a:p>
          <a:p>
            <a:pPr marL="45720" indent="0">
              <a:buNone/>
            </a:pPr>
            <a:endParaRPr lang="en-US" dirty="0"/>
          </a:p>
        </p:txBody>
      </p:sp>
      <p:pic>
        <p:nvPicPr>
          <p:cNvPr id="4" name="Picture 3">
            <a:extLst>
              <a:ext uri="{FF2B5EF4-FFF2-40B4-BE49-F238E27FC236}">
                <a16:creationId xmlns:a16="http://schemas.microsoft.com/office/drawing/2014/main" xmlns="" id="{38746A52-F3EE-4037-82B0-5E7F13C44748}"/>
              </a:ext>
            </a:extLst>
          </p:cNvPr>
          <p:cNvPicPr>
            <a:picLocks noChangeAspect="1"/>
          </p:cNvPicPr>
          <p:nvPr/>
        </p:nvPicPr>
        <p:blipFill>
          <a:blip r:embed="rId4"/>
          <a:stretch>
            <a:fillRect/>
          </a:stretch>
        </p:blipFill>
        <p:spPr>
          <a:xfrm>
            <a:off x="5050203" y="1505437"/>
            <a:ext cx="4129943" cy="1651977"/>
          </a:xfrm>
          <a:prstGeom prst="rect">
            <a:avLst/>
          </a:prstGeom>
        </p:spPr>
      </p:pic>
      <p:pic>
        <p:nvPicPr>
          <p:cNvPr id="5" name="Picture 4">
            <a:extLst>
              <a:ext uri="{FF2B5EF4-FFF2-40B4-BE49-F238E27FC236}">
                <a16:creationId xmlns:a16="http://schemas.microsoft.com/office/drawing/2014/main" xmlns="" id="{46B5A5AF-D67B-4F42-9DE5-9F89ED44E659}"/>
              </a:ext>
            </a:extLst>
          </p:cNvPr>
          <p:cNvPicPr>
            <a:picLocks noChangeAspect="1"/>
          </p:cNvPicPr>
          <p:nvPr/>
        </p:nvPicPr>
        <p:blipFill>
          <a:blip r:embed="rId5"/>
          <a:stretch>
            <a:fillRect/>
          </a:stretch>
        </p:blipFill>
        <p:spPr>
          <a:xfrm>
            <a:off x="5257432" y="3295927"/>
            <a:ext cx="3715483" cy="2419073"/>
          </a:xfrm>
          <a:prstGeom prst="rect">
            <a:avLst/>
          </a:prstGeom>
        </p:spPr>
      </p:pic>
    </p:spTree>
    <p:extLst>
      <p:ext uri="{BB962C8B-B14F-4D97-AF65-F5344CB8AC3E}">
        <p14:creationId xmlns:p14="http://schemas.microsoft.com/office/powerpoint/2010/main" val="205637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47C8E-F2B5-4E43-AC1C-6FA16DABF135}"/>
              </a:ext>
            </a:extLst>
          </p:cNvPr>
          <p:cNvSpPr>
            <a:spLocks noGrp="1"/>
          </p:cNvSpPr>
          <p:nvPr>
            <p:ph type="title"/>
          </p:nvPr>
        </p:nvSpPr>
        <p:spPr/>
        <p:txBody>
          <a:bodyPr/>
          <a:lstStyle/>
          <a:p>
            <a:r>
              <a:rPr lang="en-US" dirty="0"/>
              <a:t>Join us for a Dolphin Watch Adventure!</a:t>
            </a:r>
          </a:p>
        </p:txBody>
      </p:sp>
      <p:sp>
        <p:nvSpPr>
          <p:cNvPr id="3" name="Content Placeholder 2">
            <a:extLst>
              <a:ext uri="{FF2B5EF4-FFF2-40B4-BE49-F238E27FC236}">
                <a16:creationId xmlns:a16="http://schemas.microsoft.com/office/drawing/2014/main" xmlns="" id="{5FB32132-4302-47D3-A02B-1D8F844102D1}"/>
              </a:ext>
            </a:extLst>
          </p:cNvPr>
          <p:cNvSpPr>
            <a:spLocks noGrp="1"/>
          </p:cNvSpPr>
          <p:nvPr>
            <p:ph idx="1"/>
          </p:nvPr>
        </p:nvSpPr>
        <p:spPr>
          <a:xfrm>
            <a:off x="1341120" y="1572768"/>
            <a:ext cx="5247249" cy="4171540"/>
          </a:xfrm>
        </p:spPr>
        <p:txBody>
          <a:bodyPr>
            <a:normAutofit/>
          </a:bodyPr>
          <a:lstStyle/>
          <a:p>
            <a:r>
              <a:rPr lang="en-US" sz="2800" dirty="0"/>
              <a:t>Contact information:</a:t>
            </a:r>
          </a:p>
          <a:p>
            <a:pPr lvl="1"/>
            <a:r>
              <a:rPr lang="en-US" sz="2800" dirty="0"/>
              <a:t>Phone number: 060024849</a:t>
            </a:r>
          </a:p>
          <a:p>
            <a:pPr lvl="1"/>
            <a:r>
              <a:rPr lang="en-US" sz="2800" dirty="0"/>
              <a:t>Email: info@dmad.org.tr</a:t>
            </a:r>
          </a:p>
        </p:txBody>
      </p:sp>
      <p:pic>
        <p:nvPicPr>
          <p:cNvPr id="4" name="Picture 3">
            <a:extLst>
              <a:ext uri="{FF2B5EF4-FFF2-40B4-BE49-F238E27FC236}">
                <a16:creationId xmlns:a16="http://schemas.microsoft.com/office/drawing/2014/main" xmlns="" id="{F059A329-4FA3-43B9-B79B-67A99D43E45F}"/>
              </a:ext>
            </a:extLst>
          </p:cNvPr>
          <p:cNvPicPr>
            <a:picLocks noChangeAspect="1"/>
          </p:cNvPicPr>
          <p:nvPr/>
        </p:nvPicPr>
        <p:blipFill>
          <a:blip r:embed="rId2"/>
          <a:stretch>
            <a:fillRect/>
          </a:stretch>
        </p:blipFill>
        <p:spPr>
          <a:xfrm>
            <a:off x="6719766" y="1802789"/>
            <a:ext cx="4932244" cy="3252422"/>
          </a:xfrm>
          <a:prstGeom prst="rect">
            <a:avLst/>
          </a:prstGeom>
        </p:spPr>
      </p:pic>
    </p:spTree>
    <p:extLst>
      <p:ext uri="{BB962C8B-B14F-4D97-AF65-F5344CB8AC3E}">
        <p14:creationId xmlns:p14="http://schemas.microsoft.com/office/powerpoint/2010/main" val="170562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84DFE1E-A8CD-4837-B396-E742318FFAC9}"/>
              </a:ext>
            </a:extLst>
          </p:cNvPr>
          <p:cNvPicPr>
            <a:picLocks noChangeAspect="1"/>
          </p:cNvPicPr>
          <p:nvPr/>
        </p:nvPicPr>
        <p:blipFill>
          <a:blip r:embed="rId3"/>
          <a:stretch>
            <a:fillRect/>
          </a:stretch>
        </p:blipFill>
        <p:spPr>
          <a:xfrm>
            <a:off x="855134" y="1083529"/>
            <a:ext cx="10481732" cy="2661653"/>
          </a:xfrm>
          <a:prstGeom prst="rect">
            <a:avLst/>
          </a:prstGeom>
        </p:spPr>
      </p:pic>
      <p:sp>
        <p:nvSpPr>
          <p:cNvPr id="6" name="TextBox 5">
            <a:extLst>
              <a:ext uri="{FF2B5EF4-FFF2-40B4-BE49-F238E27FC236}">
                <a16:creationId xmlns:a16="http://schemas.microsoft.com/office/drawing/2014/main" xmlns="" id="{3BD0AFEB-1F51-493F-AFB0-05288A253F83}"/>
              </a:ext>
            </a:extLst>
          </p:cNvPr>
          <p:cNvSpPr txBox="1"/>
          <p:nvPr/>
        </p:nvSpPr>
        <p:spPr>
          <a:xfrm>
            <a:off x="2176584" y="4214015"/>
            <a:ext cx="9214338" cy="769441"/>
          </a:xfrm>
          <a:prstGeom prst="rect">
            <a:avLst/>
          </a:prstGeom>
          <a:noFill/>
        </p:spPr>
        <p:txBody>
          <a:bodyPr wrap="square" rtlCol="0">
            <a:spAutoFit/>
          </a:bodyPr>
          <a:lstStyle/>
          <a:p>
            <a:r>
              <a:rPr lang="en-US" sz="4400" dirty="0"/>
              <a:t>HELP US SAVE OUR OCEANS!</a:t>
            </a:r>
          </a:p>
        </p:txBody>
      </p:sp>
    </p:spTree>
    <p:extLst>
      <p:ext uri="{BB962C8B-B14F-4D97-AF65-F5344CB8AC3E}">
        <p14:creationId xmlns:p14="http://schemas.microsoft.com/office/powerpoint/2010/main" val="196401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oceans important?</a:t>
            </a:r>
          </a:p>
        </p:txBody>
      </p:sp>
      <p:pic>
        <p:nvPicPr>
          <p:cNvPr id="2050" name="Picture 2" descr="Rezultat slika za oxygen">
            <a:extLst>
              <a:ext uri="{FF2B5EF4-FFF2-40B4-BE49-F238E27FC236}">
                <a16:creationId xmlns:a16="http://schemas.microsoft.com/office/drawing/2014/main" xmlns="" id="{2A3F6C8F-67D9-43B4-AEE3-B4C3039FD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877" y="1665505"/>
            <a:ext cx="3408136" cy="1946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3CA5466B-ECD7-46D0-BFEA-92B275AC64AA}"/>
              </a:ext>
            </a:extLst>
          </p:cNvPr>
          <p:cNvPicPr>
            <a:picLocks noChangeAspect="1"/>
          </p:cNvPicPr>
          <p:nvPr/>
        </p:nvPicPr>
        <p:blipFill>
          <a:blip r:embed="rId4"/>
          <a:stretch>
            <a:fillRect/>
          </a:stretch>
        </p:blipFill>
        <p:spPr>
          <a:xfrm>
            <a:off x="6088855" y="1636995"/>
            <a:ext cx="1975067" cy="1975067"/>
          </a:xfrm>
          <a:prstGeom prst="rect">
            <a:avLst/>
          </a:prstGeom>
        </p:spPr>
      </p:pic>
      <p:pic>
        <p:nvPicPr>
          <p:cNvPr id="8" name="Picture 7">
            <a:extLst>
              <a:ext uri="{FF2B5EF4-FFF2-40B4-BE49-F238E27FC236}">
                <a16:creationId xmlns:a16="http://schemas.microsoft.com/office/drawing/2014/main" xmlns="" id="{0BF30F2C-9E94-4CE9-8414-8DB3BEED3F21}"/>
              </a:ext>
            </a:extLst>
          </p:cNvPr>
          <p:cNvPicPr>
            <a:picLocks noChangeAspect="1"/>
          </p:cNvPicPr>
          <p:nvPr/>
        </p:nvPicPr>
        <p:blipFill>
          <a:blip r:embed="rId5"/>
          <a:stretch>
            <a:fillRect/>
          </a:stretch>
        </p:blipFill>
        <p:spPr>
          <a:xfrm>
            <a:off x="4601292" y="3780118"/>
            <a:ext cx="2347254" cy="2099653"/>
          </a:xfrm>
          <a:prstGeom prst="rect">
            <a:avLst/>
          </a:prstGeom>
        </p:spPr>
      </p:pic>
      <p:pic>
        <p:nvPicPr>
          <p:cNvPr id="9" name="Picture 8">
            <a:extLst>
              <a:ext uri="{FF2B5EF4-FFF2-40B4-BE49-F238E27FC236}">
                <a16:creationId xmlns:a16="http://schemas.microsoft.com/office/drawing/2014/main" xmlns="" id="{870F1B0F-8D13-4AF4-9711-3F6C3F5EB55F}"/>
              </a:ext>
            </a:extLst>
          </p:cNvPr>
          <p:cNvPicPr>
            <a:picLocks noChangeAspect="1"/>
          </p:cNvPicPr>
          <p:nvPr/>
        </p:nvPicPr>
        <p:blipFill>
          <a:blip r:embed="rId6"/>
          <a:stretch>
            <a:fillRect/>
          </a:stretch>
        </p:blipFill>
        <p:spPr>
          <a:xfrm>
            <a:off x="1053687" y="3806369"/>
            <a:ext cx="2892012" cy="2047155"/>
          </a:xfrm>
          <a:prstGeom prst="rect">
            <a:avLst/>
          </a:prstGeom>
        </p:spPr>
      </p:pic>
      <p:pic>
        <p:nvPicPr>
          <p:cNvPr id="11" name="Picture 10">
            <a:extLst>
              <a:ext uri="{FF2B5EF4-FFF2-40B4-BE49-F238E27FC236}">
                <a16:creationId xmlns:a16="http://schemas.microsoft.com/office/drawing/2014/main" xmlns="" id="{2B830530-623E-4499-A709-5A09A99081B1}"/>
              </a:ext>
            </a:extLst>
          </p:cNvPr>
          <p:cNvPicPr>
            <a:picLocks noChangeAspect="1"/>
          </p:cNvPicPr>
          <p:nvPr/>
        </p:nvPicPr>
        <p:blipFill rotWithShape="1">
          <a:blip r:embed="rId7"/>
          <a:srcRect r="1259" b="8152"/>
          <a:stretch/>
        </p:blipFill>
        <p:spPr>
          <a:xfrm>
            <a:off x="7590709" y="3780119"/>
            <a:ext cx="1975067" cy="2099653"/>
          </a:xfrm>
          <a:prstGeom prst="rect">
            <a:avLst/>
          </a:prstGeom>
        </p:spPr>
      </p:pic>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lives in the ocean?</a:t>
            </a:r>
          </a:p>
        </p:txBody>
      </p:sp>
      <p:pic>
        <p:nvPicPr>
          <p:cNvPr id="3074" name="Picture 2" descr="Rezultat slika za plankton">
            <a:extLst>
              <a:ext uri="{FF2B5EF4-FFF2-40B4-BE49-F238E27FC236}">
                <a16:creationId xmlns:a16="http://schemas.microsoft.com/office/drawing/2014/main" xmlns="" id="{66E2FEEC-67D9-4CEC-AFD6-97A6F90C2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5304" y="1458972"/>
            <a:ext cx="2565841" cy="16070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9E4CB4DA-83E1-404F-9A00-65E6B93A1FAC}"/>
              </a:ext>
            </a:extLst>
          </p:cNvPr>
          <p:cNvPicPr>
            <a:picLocks noChangeAspect="1"/>
          </p:cNvPicPr>
          <p:nvPr/>
        </p:nvPicPr>
        <p:blipFill>
          <a:blip r:embed="rId4"/>
          <a:stretch>
            <a:fillRect/>
          </a:stretch>
        </p:blipFill>
        <p:spPr>
          <a:xfrm>
            <a:off x="3238983" y="1458972"/>
            <a:ext cx="2721868" cy="1612158"/>
          </a:xfrm>
          <a:prstGeom prst="rect">
            <a:avLst/>
          </a:prstGeom>
        </p:spPr>
      </p:pic>
      <p:pic>
        <p:nvPicPr>
          <p:cNvPr id="3078" name="Picture 6" descr="Rezultat slika za shark">
            <a:extLst>
              <a:ext uri="{FF2B5EF4-FFF2-40B4-BE49-F238E27FC236}">
                <a16:creationId xmlns:a16="http://schemas.microsoft.com/office/drawing/2014/main" xmlns="" id="{CF45FEF8-700E-4C5A-A256-A5EE0B5F90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385" y="3625018"/>
            <a:ext cx="2527447" cy="20567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rodna slika">
            <a:extLst>
              <a:ext uri="{FF2B5EF4-FFF2-40B4-BE49-F238E27FC236}">
                <a16:creationId xmlns:a16="http://schemas.microsoft.com/office/drawing/2014/main" xmlns="" id="{B46C2F2C-9AA5-4069-86D7-55E7A3808A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3687" y="1458972"/>
            <a:ext cx="2553009" cy="1712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CE751B7C-97E0-477B-BB7B-D91B099A38D6}"/>
              </a:ext>
            </a:extLst>
          </p:cNvPr>
          <p:cNvPicPr>
            <a:picLocks noChangeAspect="1"/>
          </p:cNvPicPr>
          <p:nvPr/>
        </p:nvPicPr>
        <p:blipFill>
          <a:blip r:embed="rId7"/>
          <a:stretch>
            <a:fillRect/>
          </a:stretch>
        </p:blipFill>
        <p:spPr>
          <a:xfrm>
            <a:off x="6198371" y="3625018"/>
            <a:ext cx="2640966" cy="2056716"/>
          </a:xfrm>
          <a:prstGeom prst="rect">
            <a:avLst/>
          </a:prstGeom>
        </p:spPr>
      </p:pic>
      <p:pic>
        <p:nvPicPr>
          <p:cNvPr id="9" name="Picture 8">
            <a:extLst>
              <a:ext uri="{FF2B5EF4-FFF2-40B4-BE49-F238E27FC236}">
                <a16:creationId xmlns:a16="http://schemas.microsoft.com/office/drawing/2014/main" xmlns="" id="{D2BC042E-6687-47DC-9E4B-38B2AF1E8895}"/>
              </a:ext>
            </a:extLst>
          </p:cNvPr>
          <p:cNvPicPr>
            <a:picLocks noChangeAspect="1"/>
          </p:cNvPicPr>
          <p:nvPr/>
        </p:nvPicPr>
        <p:blipFill>
          <a:blip r:embed="rId8"/>
          <a:stretch>
            <a:fillRect/>
          </a:stretch>
        </p:blipFill>
        <p:spPr>
          <a:xfrm>
            <a:off x="9007802" y="3625018"/>
            <a:ext cx="2924346" cy="2056716"/>
          </a:xfrm>
          <a:prstGeom prst="rect">
            <a:avLst/>
          </a:prstGeom>
        </p:spPr>
      </p:pic>
      <p:pic>
        <p:nvPicPr>
          <p:cNvPr id="10" name="Picture 9">
            <a:extLst>
              <a:ext uri="{FF2B5EF4-FFF2-40B4-BE49-F238E27FC236}">
                <a16:creationId xmlns:a16="http://schemas.microsoft.com/office/drawing/2014/main" xmlns="" id="{9FD12E93-0BF7-4F97-BC4D-D9B382726CAF}"/>
              </a:ext>
            </a:extLst>
          </p:cNvPr>
          <p:cNvPicPr>
            <a:picLocks noChangeAspect="1"/>
          </p:cNvPicPr>
          <p:nvPr/>
        </p:nvPicPr>
        <p:blipFill>
          <a:blip r:embed="rId9"/>
          <a:stretch>
            <a:fillRect/>
          </a:stretch>
        </p:blipFill>
        <p:spPr>
          <a:xfrm>
            <a:off x="3049415" y="3991561"/>
            <a:ext cx="2895600" cy="1684751"/>
          </a:xfrm>
          <a:prstGeom prst="rect">
            <a:avLst/>
          </a:prstGeom>
        </p:spPr>
      </p:pic>
      <p:sp>
        <p:nvSpPr>
          <p:cNvPr id="3" name="TextBox 2">
            <a:extLst>
              <a:ext uri="{FF2B5EF4-FFF2-40B4-BE49-F238E27FC236}">
                <a16:creationId xmlns:a16="http://schemas.microsoft.com/office/drawing/2014/main" xmlns="" id="{19FCB08B-EEB9-4B2A-AE16-3FE1EFC0DFD9}"/>
              </a:ext>
            </a:extLst>
          </p:cNvPr>
          <p:cNvSpPr txBox="1"/>
          <p:nvPr/>
        </p:nvSpPr>
        <p:spPr>
          <a:xfrm>
            <a:off x="390385" y="3076442"/>
            <a:ext cx="1168736" cy="369332"/>
          </a:xfrm>
          <a:prstGeom prst="rect">
            <a:avLst/>
          </a:prstGeom>
          <a:noFill/>
        </p:spPr>
        <p:txBody>
          <a:bodyPr wrap="square" rtlCol="0">
            <a:spAutoFit/>
          </a:bodyPr>
          <a:lstStyle/>
          <a:p>
            <a:r>
              <a:rPr lang="en-US" dirty="0"/>
              <a:t>Krill</a:t>
            </a:r>
          </a:p>
        </p:txBody>
      </p:sp>
      <p:sp>
        <p:nvSpPr>
          <p:cNvPr id="12" name="TextBox 11">
            <a:extLst>
              <a:ext uri="{FF2B5EF4-FFF2-40B4-BE49-F238E27FC236}">
                <a16:creationId xmlns:a16="http://schemas.microsoft.com/office/drawing/2014/main" xmlns="" id="{29F35850-DDB3-4FB0-B502-ED2333A1E697}"/>
              </a:ext>
            </a:extLst>
          </p:cNvPr>
          <p:cNvSpPr txBox="1"/>
          <p:nvPr/>
        </p:nvSpPr>
        <p:spPr>
          <a:xfrm>
            <a:off x="3238983" y="3131952"/>
            <a:ext cx="1168736" cy="369332"/>
          </a:xfrm>
          <a:prstGeom prst="rect">
            <a:avLst/>
          </a:prstGeom>
          <a:noFill/>
        </p:spPr>
        <p:txBody>
          <a:bodyPr wrap="square" rtlCol="0">
            <a:spAutoFit/>
          </a:bodyPr>
          <a:lstStyle/>
          <a:p>
            <a:r>
              <a:rPr lang="en-US" dirty="0"/>
              <a:t>Kelp</a:t>
            </a:r>
          </a:p>
        </p:txBody>
      </p:sp>
      <p:sp>
        <p:nvSpPr>
          <p:cNvPr id="13" name="TextBox 12">
            <a:extLst>
              <a:ext uri="{FF2B5EF4-FFF2-40B4-BE49-F238E27FC236}">
                <a16:creationId xmlns:a16="http://schemas.microsoft.com/office/drawing/2014/main" xmlns="" id="{1891EA3A-EB97-425A-AC12-F8E4640FFDE5}"/>
              </a:ext>
            </a:extLst>
          </p:cNvPr>
          <p:cNvSpPr txBox="1"/>
          <p:nvPr/>
        </p:nvSpPr>
        <p:spPr>
          <a:xfrm>
            <a:off x="6243981" y="3151028"/>
            <a:ext cx="1840283" cy="369332"/>
          </a:xfrm>
          <a:prstGeom prst="rect">
            <a:avLst/>
          </a:prstGeom>
          <a:noFill/>
        </p:spPr>
        <p:txBody>
          <a:bodyPr wrap="square" rtlCol="0">
            <a:spAutoFit/>
          </a:bodyPr>
          <a:lstStyle/>
          <a:p>
            <a:r>
              <a:rPr lang="en-US" dirty="0"/>
              <a:t>Clownfish</a:t>
            </a:r>
          </a:p>
        </p:txBody>
      </p:sp>
      <p:pic>
        <p:nvPicPr>
          <p:cNvPr id="5" name="Picture 4">
            <a:extLst>
              <a:ext uri="{FF2B5EF4-FFF2-40B4-BE49-F238E27FC236}">
                <a16:creationId xmlns:a16="http://schemas.microsoft.com/office/drawing/2014/main" xmlns="" id="{553257FC-9CC9-4628-921A-B555A7DD05E4}"/>
              </a:ext>
            </a:extLst>
          </p:cNvPr>
          <p:cNvPicPr>
            <a:picLocks noChangeAspect="1"/>
          </p:cNvPicPr>
          <p:nvPr/>
        </p:nvPicPr>
        <p:blipFill>
          <a:blip r:embed="rId10"/>
          <a:stretch>
            <a:fillRect/>
          </a:stretch>
        </p:blipFill>
        <p:spPr>
          <a:xfrm>
            <a:off x="6243981" y="1407953"/>
            <a:ext cx="2619375" cy="1743075"/>
          </a:xfrm>
          <a:prstGeom prst="rect">
            <a:avLst/>
          </a:prstGeom>
        </p:spPr>
      </p:pic>
      <p:sp>
        <p:nvSpPr>
          <p:cNvPr id="16" name="TextBox 15">
            <a:extLst>
              <a:ext uri="{FF2B5EF4-FFF2-40B4-BE49-F238E27FC236}">
                <a16:creationId xmlns:a16="http://schemas.microsoft.com/office/drawing/2014/main" xmlns="" id="{84B03981-3ADE-4F73-A6C7-EF9EA97AED61}"/>
              </a:ext>
            </a:extLst>
          </p:cNvPr>
          <p:cNvSpPr txBox="1"/>
          <p:nvPr/>
        </p:nvSpPr>
        <p:spPr>
          <a:xfrm>
            <a:off x="9183686" y="3171594"/>
            <a:ext cx="2527447" cy="369332"/>
          </a:xfrm>
          <a:prstGeom prst="rect">
            <a:avLst/>
          </a:prstGeom>
          <a:noFill/>
        </p:spPr>
        <p:txBody>
          <a:bodyPr wrap="square" rtlCol="0">
            <a:spAutoFit/>
          </a:bodyPr>
          <a:lstStyle/>
          <a:p>
            <a:r>
              <a:rPr lang="en-US" dirty="0"/>
              <a:t>Hawksbill Sea Turtle</a:t>
            </a:r>
          </a:p>
        </p:txBody>
      </p:sp>
      <p:sp>
        <p:nvSpPr>
          <p:cNvPr id="17" name="TextBox 16">
            <a:extLst>
              <a:ext uri="{FF2B5EF4-FFF2-40B4-BE49-F238E27FC236}">
                <a16:creationId xmlns:a16="http://schemas.microsoft.com/office/drawing/2014/main" xmlns="" id="{DBB49F9C-99FA-49F1-851B-70C3087F6D14}"/>
              </a:ext>
            </a:extLst>
          </p:cNvPr>
          <p:cNvSpPr txBox="1"/>
          <p:nvPr/>
        </p:nvSpPr>
        <p:spPr>
          <a:xfrm>
            <a:off x="455303" y="5676312"/>
            <a:ext cx="2209173" cy="369332"/>
          </a:xfrm>
          <a:prstGeom prst="rect">
            <a:avLst/>
          </a:prstGeom>
          <a:noFill/>
        </p:spPr>
        <p:txBody>
          <a:bodyPr wrap="square" rtlCol="0">
            <a:spAutoFit/>
          </a:bodyPr>
          <a:lstStyle/>
          <a:p>
            <a:r>
              <a:rPr lang="en-US" dirty="0"/>
              <a:t>Great White Shark</a:t>
            </a:r>
          </a:p>
        </p:txBody>
      </p:sp>
      <p:sp>
        <p:nvSpPr>
          <p:cNvPr id="18" name="TextBox 17">
            <a:extLst>
              <a:ext uri="{FF2B5EF4-FFF2-40B4-BE49-F238E27FC236}">
                <a16:creationId xmlns:a16="http://schemas.microsoft.com/office/drawing/2014/main" xmlns="" id="{184D652B-E51A-4962-9726-3417E4612760}"/>
              </a:ext>
            </a:extLst>
          </p:cNvPr>
          <p:cNvSpPr txBox="1"/>
          <p:nvPr/>
        </p:nvSpPr>
        <p:spPr>
          <a:xfrm>
            <a:off x="3021145" y="5656346"/>
            <a:ext cx="1684079" cy="369332"/>
          </a:xfrm>
          <a:prstGeom prst="rect">
            <a:avLst/>
          </a:prstGeom>
          <a:noFill/>
        </p:spPr>
        <p:txBody>
          <a:bodyPr wrap="square" rtlCol="0">
            <a:spAutoFit/>
          </a:bodyPr>
          <a:lstStyle/>
          <a:p>
            <a:r>
              <a:rPr lang="en-US" dirty="0"/>
              <a:t>Sea Otter</a:t>
            </a:r>
          </a:p>
        </p:txBody>
      </p:sp>
      <p:sp>
        <p:nvSpPr>
          <p:cNvPr id="19" name="TextBox 18">
            <a:extLst>
              <a:ext uri="{FF2B5EF4-FFF2-40B4-BE49-F238E27FC236}">
                <a16:creationId xmlns:a16="http://schemas.microsoft.com/office/drawing/2014/main" xmlns="" id="{160B1261-A5A1-4ECE-B842-D0B66572CB76}"/>
              </a:ext>
            </a:extLst>
          </p:cNvPr>
          <p:cNvSpPr txBox="1"/>
          <p:nvPr/>
        </p:nvSpPr>
        <p:spPr>
          <a:xfrm>
            <a:off x="6198370" y="5675855"/>
            <a:ext cx="2025173" cy="369332"/>
          </a:xfrm>
          <a:prstGeom prst="rect">
            <a:avLst/>
          </a:prstGeom>
          <a:noFill/>
        </p:spPr>
        <p:txBody>
          <a:bodyPr wrap="square" rtlCol="0">
            <a:spAutoFit/>
          </a:bodyPr>
          <a:lstStyle/>
          <a:p>
            <a:r>
              <a:rPr lang="en-US" dirty="0"/>
              <a:t>Blue Whale</a:t>
            </a:r>
          </a:p>
        </p:txBody>
      </p:sp>
      <p:sp>
        <p:nvSpPr>
          <p:cNvPr id="20" name="TextBox 19">
            <a:extLst>
              <a:ext uri="{FF2B5EF4-FFF2-40B4-BE49-F238E27FC236}">
                <a16:creationId xmlns:a16="http://schemas.microsoft.com/office/drawing/2014/main" xmlns="" id="{9B36B774-88DB-4B36-8ED3-9E051FB7B625}"/>
              </a:ext>
            </a:extLst>
          </p:cNvPr>
          <p:cNvSpPr txBox="1"/>
          <p:nvPr/>
        </p:nvSpPr>
        <p:spPr>
          <a:xfrm>
            <a:off x="9007801" y="5652021"/>
            <a:ext cx="2988399" cy="369332"/>
          </a:xfrm>
          <a:prstGeom prst="rect">
            <a:avLst/>
          </a:prstGeom>
          <a:noFill/>
        </p:spPr>
        <p:txBody>
          <a:bodyPr wrap="square" rtlCol="0">
            <a:spAutoFit/>
          </a:bodyPr>
          <a:lstStyle/>
          <a:p>
            <a:r>
              <a:rPr lang="en-US" dirty="0"/>
              <a:t>Atlantic Spotted Dolphins</a:t>
            </a:r>
          </a:p>
        </p:txBody>
      </p:sp>
    </p:spTree>
    <p:extLst>
      <p:ext uri="{BB962C8B-B14F-4D97-AF65-F5344CB8AC3E}">
        <p14:creationId xmlns:p14="http://schemas.microsoft.com/office/powerpoint/2010/main" val="257868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9357A400-C799-4ADF-812F-A177D2D620DE}"/>
              </a:ext>
            </a:extLst>
          </p:cNvPr>
          <p:cNvSpPr>
            <a:spLocks noGrp="1"/>
          </p:cNvSpPr>
          <p:nvPr>
            <p:ph type="title"/>
          </p:nvPr>
        </p:nvSpPr>
        <p:spPr>
          <a:xfrm>
            <a:off x="1341120" y="265176"/>
            <a:ext cx="9509759" cy="1088136"/>
          </a:xfrm>
        </p:spPr>
        <p:txBody>
          <a:bodyPr/>
          <a:lstStyle/>
          <a:p>
            <a:r>
              <a:rPr lang="en-US" dirty="0"/>
              <a:t>What is a Marine Mammal?</a:t>
            </a:r>
          </a:p>
        </p:txBody>
      </p:sp>
      <p:pic>
        <p:nvPicPr>
          <p:cNvPr id="12" name="Picture 11" descr="orca_spout.jpg">
            <a:extLst>
              <a:ext uri="{FF2B5EF4-FFF2-40B4-BE49-F238E27FC236}">
                <a16:creationId xmlns:a16="http://schemas.microsoft.com/office/drawing/2014/main" xmlns="" id="{AFD32F2A-B0F0-4E60-98E8-D0FF2D757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74" y="1564327"/>
            <a:ext cx="3316103" cy="2205209"/>
          </a:xfrm>
          <a:prstGeom prst="rect">
            <a:avLst/>
          </a:prstGeom>
        </p:spPr>
      </p:pic>
      <p:pic>
        <p:nvPicPr>
          <p:cNvPr id="13" name="Content Placeholder 3" descr="orca_nurse.jpg">
            <a:extLst>
              <a:ext uri="{FF2B5EF4-FFF2-40B4-BE49-F238E27FC236}">
                <a16:creationId xmlns:a16="http://schemas.microsoft.com/office/drawing/2014/main" xmlns="" id="{10E69D87-A2F2-4484-9BB0-9F6C398FA4BB}"/>
              </a:ext>
            </a:extLst>
          </p:cNvPr>
          <p:cNvPicPr>
            <a:picLocks noChangeAspect="1"/>
          </p:cNvPicPr>
          <p:nvPr/>
        </p:nvPicPr>
        <p:blipFill>
          <a:blip r:embed="rId4">
            <a:extLst>
              <a:ext uri="{28A0092B-C50C-407E-A947-70E740481C1C}">
                <a14:useLocalDpi xmlns:a14="http://schemas.microsoft.com/office/drawing/2010/main" val="0"/>
              </a:ext>
            </a:extLst>
          </a:blip>
          <a:srcRect t="18831" b="18831"/>
          <a:stretch>
            <a:fillRect/>
          </a:stretch>
        </p:blipFill>
        <p:spPr>
          <a:xfrm>
            <a:off x="8415674" y="3820144"/>
            <a:ext cx="3434268" cy="2060560"/>
          </a:xfrm>
          <a:prstGeom prst="rect">
            <a:avLst/>
          </a:prstGeom>
          <a:solidFill>
            <a:schemeClr val="bg1">
              <a:lumMod val="95000"/>
            </a:schemeClr>
          </a:solidFill>
        </p:spPr>
      </p:pic>
      <p:pic>
        <p:nvPicPr>
          <p:cNvPr id="14" name="Content Placeholder 3" descr="thermo_dol.jpg">
            <a:extLst>
              <a:ext uri="{FF2B5EF4-FFF2-40B4-BE49-F238E27FC236}">
                <a16:creationId xmlns:a16="http://schemas.microsoft.com/office/drawing/2014/main" xmlns="" id="{81AEB4D1-1F04-4EEA-A8DE-E8126DC2B852}"/>
              </a:ext>
            </a:extLst>
          </p:cNvPr>
          <p:cNvPicPr>
            <a:picLocks noChangeAspect="1"/>
          </p:cNvPicPr>
          <p:nvPr/>
        </p:nvPicPr>
        <p:blipFill>
          <a:blip r:embed="rId5">
            <a:extLst>
              <a:ext uri="{28A0092B-C50C-407E-A947-70E740481C1C}">
                <a14:useLocalDpi xmlns:a14="http://schemas.microsoft.com/office/drawing/2010/main" val="0"/>
              </a:ext>
            </a:extLst>
          </a:blip>
          <a:srcRect t="10050" b="10050"/>
          <a:stretch>
            <a:fillRect/>
          </a:stretch>
        </p:blipFill>
        <p:spPr>
          <a:xfrm>
            <a:off x="4418746" y="2612871"/>
            <a:ext cx="3354505" cy="2012703"/>
          </a:xfrm>
          <a:prstGeom prst="rect">
            <a:avLst/>
          </a:prstGeom>
          <a:solidFill>
            <a:schemeClr val="bg1">
              <a:lumMod val="95000"/>
            </a:schemeClr>
          </a:solidFill>
        </p:spPr>
      </p:pic>
      <p:pic>
        <p:nvPicPr>
          <p:cNvPr id="15" name="Picture 14">
            <a:extLst>
              <a:ext uri="{FF2B5EF4-FFF2-40B4-BE49-F238E27FC236}">
                <a16:creationId xmlns:a16="http://schemas.microsoft.com/office/drawing/2014/main" xmlns="" id="{1C73C1DF-EC33-47DC-9CF9-F01F735C9A36}"/>
              </a:ext>
            </a:extLst>
          </p:cNvPr>
          <p:cNvPicPr>
            <a:picLocks noChangeAspect="1"/>
          </p:cNvPicPr>
          <p:nvPr/>
        </p:nvPicPr>
        <p:blipFill>
          <a:blip r:embed="rId6"/>
          <a:stretch>
            <a:fillRect/>
          </a:stretch>
        </p:blipFill>
        <p:spPr>
          <a:xfrm>
            <a:off x="342058" y="3980551"/>
            <a:ext cx="3371206" cy="1685603"/>
          </a:xfrm>
          <a:prstGeom prst="rect">
            <a:avLst/>
          </a:prstGeom>
        </p:spPr>
      </p:pic>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Marine Mammals are found in Montenegro?</a:t>
            </a:r>
          </a:p>
        </p:txBody>
      </p:sp>
      <p:sp>
        <p:nvSpPr>
          <p:cNvPr id="3" name="Content Placeholder 2"/>
          <p:cNvSpPr>
            <a:spLocks noGrp="1"/>
          </p:cNvSpPr>
          <p:nvPr>
            <p:ph sz="half" idx="1"/>
          </p:nvPr>
        </p:nvSpPr>
        <p:spPr>
          <a:xfrm>
            <a:off x="1341119" y="1572768"/>
            <a:ext cx="3293403" cy="4187170"/>
          </a:xfrm>
        </p:spPr>
        <p:txBody>
          <a:bodyPr>
            <a:normAutofit lnSpcReduction="10000"/>
          </a:bodyPr>
          <a:lstStyle/>
          <a:p>
            <a:r>
              <a:rPr lang="en-US" dirty="0"/>
              <a:t>Bottlenose dolphin</a:t>
            </a:r>
          </a:p>
          <a:p>
            <a:pPr marL="45720" indent="0">
              <a:buNone/>
            </a:pPr>
            <a:endParaRPr lang="en-US" dirty="0"/>
          </a:p>
          <a:p>
            <a:r>
              <a:rPr lang="en-US" dirty="0"/>
              <a:t>Striped dolphin</a:t>
            </a:r>
          </a:p>
          <a:p>
            <a:pPr marL="45720" indent="0">
              <a:buNone/>
            </a:pPr>
            <a:endParaRPr lang="en-US" dirty="0"/>
          </a:p>
          <a:p>
            <a:r>
              <a:rPr lang="en-US" dirty="0" err="1"/>
              <a:t>Risso’s</a:t>
            </a:r>
            <a:r>
              <a:rPr lang="en-US" dirty="0"/>
              <a:t> dolphin</a:t>
            </a:r>
          </a:p>
          <a:p>
            <a:pPr marL="45720" indent="0">
              <a:buNone/>
            </a:pPr>
            <a:endParaRPr lang="en-US" dirty="0"/>
          </a:p>
          <a:p>
            <a:r>
              <a:rPr lang="en-US" dirty="0"/>
              <a:t>Fin whale</a:t>
            </a:r>
          </a:p>
          <a:p>
            <a:pPr marL="45720" indent="0">
              <a:buNone/>
            </a:pPr>
            <a:endParaRPr lang="en-US" dirty="0"/>
          </a:p>
          <a:p>
            <a:r>
              <a:rPr lang="en-US" dirty="0"/>
              <a:t>Cuvier’s beaked whale</a:t>
            </a:r>
          </a:p>
        </p:txBody>
      </p:sp>
      <p:pic>
        <p:nvPicPr>
          <p:cNvPr id="7" name="Picture 6" descr="Tursiops_truncatus_01-cropped.jpg">
            <a:extLst>
              <a:ext uri="{FF2B5EF4-FFF2-40B4-BE49-F238E27FC236}">
                <a16:creationId xmlns:a16="http://schemas.microsoft.com/office/drawing/2014/main" xmlns="" id="{545DF1C7-E441-4755-95D4-15290DA51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950" y="1192364"/>
            <a:ext cx="1920610" cy="1422997"/>
          </a:xfrm>
          <a:prstGeom prst="rect">
            <a:avLst/>
          </a:prstGeom>
        </p:spPr>
      </p:pic>
      <p:pic>
        <p:nvPicPr>
          <p:cNvPr id="12" name="Picture 11" descr="balenottera-che-salta.jpg">
            <a:extLst>
              <a:ext uri="{FF2B5EF4-FFF2-40B4-BE49-F238E27FC236}">
                <a16:creationId xmlns:a16="http://schemas.microsoft.com/office/drawing/2014/main" xmlns="" id="{2440ABDE-16B3-4FB5-9515-936D7B21EA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3418" y="3934475"/>
            <a:ext cx="2471801" cy="1389846"/>
          </a:xfrm>
          <a:prstGeom prst="rect">
            <a:avLst/>
          </a:prstGeom>
        </p:spPr>
      </p:pic>
      <p:pic>
        <p:nvPicPr>
          <p:cNvPr id="13" name="Picture 12" descr="cuvier.jpg">
            <a:extLst>
              <a:ext uri="{FF2B5EF4-FFF2-40B4-BE49-F238E27FC236}">
                <a16:creationId xmlns:a16="http://schemas.microsoft.com/office/drawing/2014/main" xmlns="" id="{41531B16-8C30-4955-982A-CE271FC7D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6781" y="3752393"/>
            <a:ext cx="3006053" cy="2307167"/>
          </a:xfrm>
          <a:prstGeom prst="rect">
            <a:avLst/>
          </a:prstGeom>
        </p:spPr>
      </p:pic>
      <p:pic>
        <p:nvPicPr>
          <p:cNvPr id="14" name="Picture 13" descr="grampus_griseus-leanne_batty_0.jpg">
            <a:extLst>
              <a:ext uri="{FF2B5EF4-FFF2-40B4-BE49-F238E27FC236}">
                <a16:creationId xmlns:a16="http://schemas.microsoft.com/office/drawing/2014/main" xmlns="" id="{C3D3C5DB-830B-4A5A-BC9F-274828136B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1719" y="2837820"/>
            <a:ext cx="3518139" cy="1370837"/>
          </a:xfrm>
          <a:prstGeom prst="rect">
            <a:avLst/>
          </a:prstGeom>
        </p:spPr>
      </p:pic>
      <p:pic>
        <p:nvPicPr>
          <p:cNvPr id="15" name="Picture 14" descr="stenella_coeruleoalba-nicola_hodgins_4.jpg">
            <a:extLst>
              <a:ext uri="{FF2B5EF4-FFF2-40B4-BE49-F238E27FC236}">
                <a16:creationId xmlns:a16="http://schemas.microsoft.com/office/drawing/2014/main" xmlns="" id="{0F6DBF34-8B4A-4D40-AAA5-DBC41C2CA0A0}"/>
              </a:ext>
            </a:extLst>
          </p:cNvPr>
          <p:cNvPicPr>
            <a:picLocks noChangeAspect="1"/>
          </p:cNvPicPr>
          <p:nvPr/>
        </p:nvPicPr>
        <p:blipFill rotWithShape="1">
          <a:blip r:embed="rId7">
            <a:extLst>
              <a:ext uri="{28A0092B-C50C-407E-A947-70E740481C1C}">
                <a14:useLocalDpi xmlns:a14="http://schemas.microsoft.com/office/drawing/2010/main" val="0"/>
              </a:ext>
            </a:extLst>
          </a:blip>
          <a:srcRect l="33255"/>
          <a:stretch/>
        </p:blipFill>
        <p:spPr>
          <a:xfrm>
            <a:off x="6004560" y="1773177"/>
            <a:ext cx="2506785" cy="1485597"/>
          </a:xfrm>
          <a:prstGeom prst="rect">
            <a:avLst/>
          </a:prstGeom>
        </p:spPr>
      </p:pic>
    </p:spTree>
    <p:extLst>
      <p:ext uri="{BB962C8B-B14F-4D97-AF65-F5344CB8AC3E}">
        <p14:creationId xmlns:p14="http://schemas.microsoft.com/office/powerpoint/2010/main" val="19520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p>
        </p:txBody>
      </p:sp>
      <p:pic>
        <p:nvPicPr>
          <p:cNvPr id="10" name="Picture 9">
            <a:extLst>
              <a:ext uri="{FF2B5EF4-FFF2-40B4-BE49-F238E27FC236}">
                <a16:creationId xmlns:a16="http://schemas.microsoft.com/office/drawing/2014/main" xmlns="" id="{18DC4C7D-7DFA-4157-8981-261A7DD8A36C}"/>
              </a:ext>
            </a:extLst>
          </p:cNvPr>
          <p:cNvPicPr>
            <a:picLocks noChangeAspect="1"/>
          </p:cNvPicPr>
          <p:nvPr/>
        </p:nvPicPr>
        <p:blipFill>
          <a:blip r:embed="rId3"/>
          <a:stretch>
            <a:fillRect/>
          </a:stretch>
        </p:blipFill>
        <p:spPr>
          <a:xfrm>
            <a:off x="353193" y="3429000"/>
            <a:ext cx="4888292" cy="2225192"/>
          </a:xfrm>
          <a:prstGeom prst="rect">
            <a:avLst/>
          </a:prstGeom>
        </p:spPr>
      </p:pic>
      <p:pic>
        <p:nvPicPr>
          <p:cNvPr id="11" name="Picture 10">
            <a:extLst>
              <a:ext uri="{FF2B5EF4-FFF2-40B4-BE49-F238E27FC236}">
                <a16:creationId xmlns:a16="http://schemas.microsoft.com/office/drawing/2014/main" xmlns="" id="{AEEEEE13-45F8-43A4-9D96-E30BD8AFEDB2}"/>
              </a:ext>
            </a:extLst>
          </p:cNvPr>
          <p:cNvPicPr>
            <a:picLocks noChangeAspect="1"/>
          </p:cNvPicPr>
          <p:nvPr/>
        </p:nvPicPr>
        <p:blipFill>
          <a:blip r:embed="rId4"/>
          <a:stretch>
            <a:fillRect/>
          </a:stretch>
        </p:blipFill>
        <p:spPr>
          <a:xfrm>
            <a:off x="5604093" y="3415085"/>
            <a:ext cx="5246786" cy="2239107"/>
          </a:xfrm>
          <a:prstGeom prst="rect">
            <a:avLst/>
          </a:prstGeom>
        </p:spPr>
      </p:pic>
      <p:pic>
        <p:nvPicPr>
          <p:cNvPr id="3" name="Picture 2">
            <a:extLst>
              <a:ext uri="{FF2B5EF4-FFF2-40B4-BE49-F238E27FC236}">
                <a16:creationId xmlns:a16="http://schemas.microsoft.com/office/drawing/2014/main" xmlns="" id="{B507B7F4-B3DA-42F4-B478-E0C3450CC771}"/>
              </a:ext>
            </a:extLst>
          </p:cNvPr>
          <p:cNvPicPr>
            <a:picLocks noChangeAspect="1"/>
          </p:cNvPicPr>
          <p:nvPr/>
        </p:nvPicPr>
        <p:blipFill>
          <a:blip r:embed="rId5"/>
          <a:stretch>
            <a:fillRect/>
          </a:stretch>
        </p:blipFill>
        <p:spPr>
          <a:xfrm>
            <a:off x="4489938" y="1325688"/>
            <a:ext cx="2461845" cy="1846384"/>
          </a:xfrm>
          <a:prstGeom prst="rect">
            <a:avLst/>
          </a:prstGeom>
        </p:spPr>
      </p:pic>
      <p:pic>
        <p:nvPicPr>
          <p:cNvPr id="9" name="Picture 8">
            <a:extLst>
              <a:ext uri="{FF2B5EF4-FFF2-40B4-BE49-F238E27FC236}">
                <a16:creationId xmlns:a16="http://schemas.microsoft.com/office/drawing/2014/main" xmlns="" id="{EA860A9B-5A6E-419A-AA79-277039B434F5}"/>
              </a:ext>
            </a:extLst>
          </p:cNvPr>
          <p:cNvPicPr>
            <a:picLocks noChangeAspect="1"/>
          </p:cNvPicPr>
          <p:nvPr/>
        </p:nvPicPr>
        <p:blipFill>
          <a:blip r:embed="rId6"/>
          <a:stretch>
            <a:fillRect/>
          </a:stretch>
        </p:blipFill>
        <p:spPr>
          <a:xfrm>
            <a:off x="1844564" y="1353312"/>
            <a:ext cx="1905550" cy="1905550"/>
          </a:xfrm>
          <a:prstGeom prst="rect">
            <a:avLst/>
          </a:prstGeom>
        </p:spPr>
      </p:pic>
      <p:pic>
        <p:nvPicPr>
          <p:cNvPr id="7" name="Picture 6">
            <a:extLst>
              <a:ext uri="{FF2B5EF4-FFF2-40B4-BE49-F238E27FC236}">
                <a16:creationId xmlns:a16="http://schemas.microsoft.com/office/drawing/2014/main" xmlns="" id="{68FA9768-57ED-4616-A25D-98621BA8F30E}"/>
              </a:ext>
            </a:extLst>
          </p:cNvPr>
          <p:cNvPicPr>
            <a:picLocks noChangeAspect="1"/>
          </p:cNvPicPr>
          <p:nvPr/>
        </p:nvPicPr>
        <p:blipFill>
          <a:blip r:embed="rId7"/>
          <a:stretch>
            <a:fillRect/>
          </a:stretch>
        </p:blipFill>
        <p:spPr>
          <a:xfrm>
            <a:off x="8396461" y="1409700"/>
            <a:ext cx="2373020" cy="1777475"/>
          </a:xfrm>
          <a:prstGeom prst="rect">
            <a:avLst/>
          </a:prstGeom>
        </p:spPr>
      </p:pic>
    </p:spTree>
    <p:extLst>
      <p:ext uri="{BB962C8B-B14F-4D97-AF65-F5344CB8AC3E}">
        <p14:creationId xmlns:p14="http://schemas.microsoft.com/office/powerpoint/2010/main" val="14410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41120" y="220135"/>
            <a:ext cx="9509759" cy="760644"/>
          </a:xfrm>
        </p:spPr>
        <p:txBody>
          <a:bodyPr>
            <a:normAutofit/>
          </a:bodyPr>
          <a:lstStyle/>
          <a:p>
            <a:r>
              <a:rPr lang="en-US" dirty="0"/>
              <a:t>Fun facts</a:t>
            </a:r>
          </a:p>
        </p:txBody>
      </p:sp>
      <p:pic>
        <p:nvPicPr>
          <p:cNvPr id="2" name="Online Media 1">
            <a:hlinkClick r:id="" action="ppaction://media"/>
            <a:extLst>
              <a:ext uri="{FF2B5EF4-FFF2-40B4-BE49-F238E27FC236}">
                <a16:creationId xmlns:a16="http://schemas.microsoft.com/office/drawing/2014/main" xmlns="" id="{7E8ADF0D-395D-447D-B2AA-2772AF676102}"/>
              </a:ext>
            </a:extLst>
          </p:cNvPr>
          <p:cNvPicPr>
            <a:picLocks noGrp="1" noRot="1" noChangeAspect="1"/>
          </p:cNvPicPr>
          <p:nvPr>
            <p:ph sz="half" idx="2"/>
            <a:videoFile r:link="rId1"/>
          </p:nvPr>
        </p:nvPicPr>
        <p:blipFill>
          <a:blip r:embed="rId8"/>
          <a:stretch>
            <a:fillRect/>
          </a:stretch>
        </p:blipFill>
        <p:spPr>
          <a:xfrm>
            <a:off x="2727855" y="1000720"/>
            <a:ext cx="6475413" cy="4856560"/>
          </a:xfrm>
          <a:prstGeom prst="rect">
            <a:avLst/>
          </a:prstGeom>
        </p:spPr>
      </p:pic>
      <p:pic>
        <p:nvPicPr>
          <p:cNvPr id="5" name="Dolphin - Sound Effec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400050" y="1581150"/>
            <a:ext cx="1962150" cy="1962150"/>
          </a:xfrm>
          <a:prstGeom prst="rect">
            <a:avLst/>
          </a:prstGeom>
        </p:spPr>
      </p:pic>
      <p:pic>
        <p:nvPicPr>
          <p:cNvPr id="7" name="Haunting song of humpback whales.mp3">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10001250" y="2076450"/>
            <a:ext cx="2095500" cy="2095500"/>
          </a:xfrm>
          <a:prstGeom prst="rect">
            <a:avLst/>
          </a:prstGeom>
        </p:spPr>
      </p:pic>
    </p:spTree>
    <p:extLst>
      <p:ext uri="{BB962C8B-B14F-4D97-AF65-F5344CB8AC3E}">
        <p14:creationId xmlns:p14="http://schemas.microsoft.com/office/powerpoint/2010/main" val="21272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2997"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AACE41B-C9A9-4D5B-BF2C-810EB150319E}"/>
              </a:ext>
            </a:extLst>
          </p:cNvPr>
          <p:cNvPicPr>
            <a:picLocks noChangeAspect="1"/>
          </p:cNvPicPr>
          <p:nvPr/>
        </p:nvPicPr>
        <p:blipFill>
          <a:blip r:embed="rId3"/>
          <a:stretch>
            <a:fillRect/>
          </a:stretch>
        </p:blipFill>
        <p:spPr>
          <a:xfrm>
            <a:off x="1541719" y="906400"/>
            <a:ext cx="9108561" cy="4169743"/>
          </a:xfrm>
          <a:prstGeom prst="rect">
            <a:avLst/>
          </a:prstGeom>
        </p:spPr>
      </p:pic>
    </p:spTree>
    <p:extLst>
      <p:ext uri="{BB962C8B-B14F-4D97-AF65-F5344CB8AC3E}">
        <p14:creationId xmlns:p14="http://schemas.microsoft.com/office/powerpoint/2010/main" val="1159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886423-6A6D-4DF3-8C42-1A1955D2947A}"/>
              </a:ext>
            </a:extLst>
          </p:cNvPr>
          <p:cNvPicPr>
            <a:picLocks noChangeAspect="1"/>
          </p:cNvPicPr>
          <p:nvPr/>
        </p:nvPicPr>
        <p:blipFill>
          <a:blip r:embed="rId3"/>
          <a:stretch>
            <a:fillRect/>
          </a:stretch>
        </p:blipFill>
        <p:spPr>
          <a:xfrm>
            <a:off x="550333" y="569673"/>
            <a:ext cx="3471333" cy="5216484"/>
          </a:xfrm>
          <a:prstGeom prst="rect">
            <a:avLst/>
          </a:prstGeom>
        </p:spPr>
      </p:pic>
      <p:pic>
        <p:nvPicPr>
          <p:cNvPr id="6" name="Picture 5">
            <a:extLst>
              <a:ext uri="{FF2B5EF4-FFF2-40B4-BE49-F238E27FC236}">
                <a16:creationId xmlns:a16="http://schemas.microsoft.com/office/drawing/2014/main" xmlns="" id="{A93D6DD3-F53B-4A07-9863-B22BADA8EFC4}"/>
              </a:ext>
            </a:extLst>
          </p:cNvPr>
          <p:cNvPicPr>
            <a:picLocks noChangeAspect="1"/>
          </p:cNvPicPr>
          <p:nvPr/>
        </p:nvPicPr>
        <p:blipFill>
          <a:blip r:embed="rId4"/>
          <a:stretch>
            <a:fillRect/>
          </a:stretch>
        </p:blipFill>
        <p:spPr>
          <a:xfrm>
            <a:off x="5074711" y="1796790"/>
            <a:ext cx="6191250" cy="2762250"/>
          </a:xfrm>
          <a:prstGeom prst="rect">
            <a:avLst/>
          </a:prstGeom>
        </p:spPr>
      </p:pic>
    </p:spTree>
    <p:extLst>
      <p:ext uri="{BB962C8B-B14F-4D97-AF65-F5344CB8AC3E}">
        <p14:creationId xmlns:p14="http://schemas.microsoft.com/office/powerpoint/2010/main" val="352521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1395</TotalTime>
  <Words>1341</Words>
  <Application>Microsoft Office PowerPoint</Application>
  <PresentationFormat>Widescreen</PresentationFormat>
  <Paragraphs>138</Paragraphs>
  <Slides>19</Slides>
  <Notes>17</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Georgia</vt:lpstr>
      <vt:lpstr>Ocean 16x9</vt:lpstr>
      <vt:lpstr>Marine Mammals and Why Should We Protect Them!  </vt:lpstr>
      <vt:lpstr>Why are oceans important?</vt:lpstr>
      <vt:lpstr>Who lives in the ocean?</vt:lpstr>
      <vt:lpstr>What is a Marine Mammal?</vt:lpstr>
      <vt:lpstr>What Marine Mammals are found in Montenegro?</vt:lpstr>
      <vt:lpstr>Who we are?</vt:lpstr>
      <vt:lpstr>Fun facts</vt:lpstr>
      <vt:lpstr>PowerPoint Presentation</vt:lpstr>
      <vt:lpstr>PowerPoint Presentation</vt:lpstr>
      <vt:lpstr>PowerPoint Presentation</vt:lpstr>
      <vt:lpstr>Past Threats</vt:lpstr>
      <vt:lpstr>Current Threats</vt:lpstr>
      <vt:lpstr>PowerPoint Presentation</vt:lpstr>
      <vt:lpstr>PowerPoint Presentation</vt:lpstr>
      <vt:lpstr>PowerPoint Presentation</vt:lpstr>
      <vt:lpstr>What can you do?</vt:lpstr>
      <vt:lpstr>How you can help us?</vt:lpstr>
      <vt:lpstr>Join us for a Dolphin Watch Adventure!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Sylvain Muckenhirn</dc:creator>
  <cp:lastModifiedBy>Tim Awbery</cp:lastModifiedBy>
  <cp:revision>38</cp:revision>
  <dcterms:created xsi:type="dcterms:W3CDTF">2018-03-05T14:28:57Z</dcterms:created>
  <dcterms:modified xsi:type="dcterms:W3CDTF">2020-05-11T20:46:59Z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