
<file path=[Content_Types].xml><?xml version="1.0" encoding="utf-8"?>
<Types xmlns="http://schemas.openxmlformats.org/package/2006/content-types">
  <Default Extension="png" ContentType="image/png"/>
  <Default Extension="svg" ContentType="image/svg+xml"/>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62" r:id="rId4"/>
    <p:sldId id="258" r:id="rId5"/>
    <p:sldId id="259" r:id="rId6"/>
    <p:sldId id="260" r:id="rId7"/>
    <p:sldId id="261" r:id="rId8"/>
    <p:sldId id="263" r:id="rId9"/>
    <p:sldId id="268"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43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p:scale>
          <a:sx n="66" d="100"/>
          <a:sy n="66" d="100"/>
        </p:scale>
        <p:origin x="54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de-DE"/>
              <a:t>Titelmasterformat durch Klicken bearbeiten</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2/25/2017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2/25/2017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2/25/2017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2/25/2017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de-DE"/>
              <a:t>Titelmasterformat durch Klicken bearbeiten</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5586B75A-687E-405C-8A0B-8D00578BA2C3}" type="datetimeFigureOut">
              <a:rPr lang="en-US" dirty="0"/>
              <a:pPr/>
              <a:t>2/25/2017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2/25/2017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2/25/2017</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a:t>Titelmasterformat durch Klicken bearbeiten</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2/25/2017</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2/25/2017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de-DE"/>
              <a:t>Titelmasterformat durch Klicken bearbeiten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8" name="Date Placeholder 7"/>
          <p:cNvSpPr>
            <a:spLocks noGrp="1"/>
          </p:cNvSpPr>
          <p:nvPr>
            <p:ph type="dt" sz="half" idx="10"/>
          </p:nvPr>
        </p:nvSpPr>
        <p:spPr/>
        <p:txBody>
          <a:bodyPr/>
          <a:lstStyle/>
          <a:p>
            <a:fld id="{5586B75A-687E-405C-8A0B-8D00578BA2C3}" type="datetimeFigureOut">
              <a:rPr lang="en-US" dirty="0"/>
              <a:pPr/>
              <a:t>2/25/2017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8" name="Date Placeholder 7"/>
          <p:cNvSpPr>
            <a:spLocks noGrp="1"/>
          </p:cNvSpPr>
          <p:nvPr>
            <p:ph type="dt" sz="half" idx="10"/>
          </p:nvPr>
        </p:nvSpPr>
        <p:spPr/>
        <p:txBody>
          <a:bodyPr/>
          <a:lstStyle/>
          <a:p>
            <a:fld id="{5586B75A-687E-405C-8A0B-8D00578BA2C3}" type="datetimeFigureOut">
              <a:rPr lang="en-US" dirty="0"/>
              <a:pPr/>
              <a:t>2/25/2017</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2/25/2017</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hyperlink" Target="http://dmad.org.tr/"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tmp"/><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tmp"/></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1.emf"/><Relationship Id="rId18" Type="http://schemas.openxmlformats.org/officeDocument/2006/relationships/image" Target="../media/image24.png"/><Relationship Id="rId3" Type="http://schemas.openxmlformats.org/officeDocument/2006/relationships/image" Target="../media/image11.png"/><Relationship Id="rId7" Type="http://schemas.openxmlformats.org/officeDocument/2006/relationships/image" Target="../media/image15.emf"/><Relationship Id="rId12" Type="http://schemas.openxmlformats.org/officeDocument/2006/relationships/image" Target="../media/image20.emf"/><Relationship Id="rId17" Type="http://schemas.microsoft.com/office/2007/relationships/hdphoto" Target="../media/hdphoto5.wdp"/><Relationship Id="rId2" Type="http://schemas.openxmlformats.org/officeDocument/2006/relationships/image" Target="../media/image10.tmp"/><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4.emf"/><Relationship Id="rId11" Type="http://schemas.openxmlformats.org/officeDocument/2006/relationships/image" Target="../media/image19.emf"/><Relationship Id="rId5" Type="http://schemas.openxmlformats.org/officeDocument/2006/relationships/image" Target="../media/image13.emf"/><Relationship Id="rId15" Type="http://schemas.microsoft.com/office/2007/relationships/hdphoto" Target="../media/hdphoto4.wdp"/><Relationship Id="rId10" Type="http://schemas.openxmlformats.org/officeDocument/2006/relationships/image" Target="../media/image18.emf"/><Relationship Id="rId19" Type="http://schemas.openxmlformats.org/officeDocument/2006/relationships/image" Target="../media/image25.png"/><Relationship Id="rId4" Type="http://schemas.openxmlformats.org/officeDocument/2006/relationships/image" Target="../media/image12.emf"/><Relationship Id="rId9" Type="http://schemas.openxmlformats.org/officeDocument/2006/relationships/image" Target="../media/image17.emf"/><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1.emf"/><Relationship Id="rId12" Type="http://schemas.openxmlformats.org/officeDocument/2006/relationships/image" Target="../media/image35.gif"/><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24.png"/><Relationship Id="rId5" Type="http://schemas.openxmlformats.org/officeDocument/2006/relationships/image" Target="../media/image29.emf"/><Relationship Id="rId15" Type="http://schemas.openxmlformats.org/officeDocument/2006/relationships/image" Target="../media/image38.png"/><Relationship Id="rId10" Type="http://schemas.openxmlformats.org/officeDocument/2006/relationships/image" Target="../media/image34.emf"/><Relationship Id="rId4" Type="http://schemas.openxmlformats.org/officeDocument/2006/relationships/image" Target="../media/image28.emf"/><Relationship Id="rId9" Type="http://schemas.openxmlformats.org/officeDocument/2006/relationships/image" Target="../media/image33.emf"/><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tmp"/><Relationship Id="rId7" Type="http://schemas.openxmlformats.org/officeDocument/2006/relationships/image" Target="../media/image45.png"/><Relationship Id="rId12" Type="http://schemas.openxmlformats.org/officeDocument/2006/relationships/image" Target="../media/image50.jpg"/><Relationship Id="rId2" Type="http://schemas.openxmlformats.org/officeDocument/2006/relationships/image" Target="../media/image40.tmp"/><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24.png"/><Relationship Id="rId3" Type="http://schemas.openxmlformats.org/officeDocument/2006/relationships/image" Target="../media/image59.png"/><Relationship Id="rId7" Type="http://schemas.openxmlformats.org/officeDocument/2006/relationships/image" Target="../media/image62.png"/><Relationship Id="rId12" Type="http://schemas.microsoft.com/office/2007/relationships/hdphoto" Target="../media/hdphoto4.wdp"/><Relationship Id="rId2" Type="http://schemas.openxmlformats.org/officeDocument/2006/relationships/image" Target="../media/image58.png"/><Relationship Id="rId1" Type="http://schemas.openxmlformats.org/officeDocument/2006/relationships/slideLayout" Target="../slideLayouts/slideLayout6.xml"/><Relationship Id="rId6" Type="http://schemas.microsoft.com/office/2007/relationships/hdphoto" Target="../media/hdphoto6.wdp"/><Relationship Id="rId11" Type="http://schemas.openxmlformats.org/officeDocument/2006/relationships/image" Target="../media/image22.png"/><Relationship Id="rId5" Type="http://schemas.openxmlformats.org/officeDocument/2006/relationships/image" Target="../media/image61.png"/><Relationship Id="rId15" Type="http://schemas.openxmlformats.org/officeDocument/2006/relationships/image" Target="../media/image66.png"/><Relationship Id="rId10" Type="http://schemas.openxmlformats.org/officeDocument/2006/relationships/image" Target="../media/image25.png"/><Relationship Id="rId4" Type="http://schemas.openxmlformats.org/officeDocument/2006/relationships/image" Target="../media/image60.jpg"/><Relationship Id="rId9" Type="http://schemas.openxmlformats.org/officeDocument/2006/relationships/image" Target="../media/image64.png"/><Relationship Id="rId1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95680" y="808028"/>
            <a:ext cx="7315200" cy="3255264"/>
          </a:xfrm>
        </p:spPr>
        <p:txBody>
          <a:bodyPr/>
          <a:lstStyle/>
          <a:p>
            <a:r>
              <a:rPr lang="en-GB" dirty="0">
                <a:latin typeface="Gill Sans Ultra Bold Condensed" panose="020B0A06020104020203" pitchFamily="34" charset="0"/>
              </a:rPr>
              <a:t>Dolphin Discoveries</a:t>
            </a:r>
            <a:endParaRPr lang="de-DE" dirty="0">
              <a:latin typeface="Gill Sans Ultra Bold Condensed" panose="020B0A06020104020203" pitchFamily="34" charset="0"/>
            </a:endParaRPr>
          </a:p>
        </p:txBody>
      </p:sp>
      <p:sp>
        <p:nvSpPr>
          <p:cNvPr id="3" name="Untertitel 2"/>
          <p:cNvSpPr>
            <a:spLocks noGrp="1"/>
          </p:cNvSpPr>
          <p:nvPr>
            <p:ph type="subTitle" idx="1"/>
          </p:nvPr>
        </p:nvSpPr>
        <p:spPr>
          <a:xfrm>
            <a:off x="595680" y="3908620"/>
            <a:ext cx="7315200" cy="914400"/>
          </a:xfrm>
        </p:spPr>
        <p:txBody>
          <a:bodyPr/>
          <a:lstStyle/>
          <a:p>
            <a:r>
              <a:rPr lang="en-GB" dirty="0"/>
              <a:t>Digital Interactive Book for Kids (Draft)</a:t>
            </a:r>
            <a:endParaRPr lang="de-DE" dirty="0"/>
          </a:p>
        </p:txBody>
      </p:sp>
      <p:pic>
        <p:nvPicPr>
          <p:cNvPr id="4" name="Grafik 3"/>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flipH="1">
            <a:off x="4571999" y="1074657"/>
            <a:ext cx="4138889" cy="4303470"/>
          </a:xfrm>
          <a:prstGeom prst="rect">
            <a:avLst/>
          </a:prstGeom>
        </p:spPr>
      </p:pic>
      <p:pic>
        <p:nvPicPr>
          <p:cNvPr id="6" name="Grafik 5"/>
          <p:cNvPicPr>
            <a:picLocks noChangeAspect="1"/>
          </p:cNvPicPr>
          <p:nvPr/>
        </p:nvPicPr>
        <p:blipFill rotWithShape="1">
          <a:blip r:embed="rId4">
            <a:extLst>
              <a:ext uri="{96DAC541-7B7A-43D3-8B79-37D633B846F1}">
                <asvg:svgBlip xmlns:asvg="http://schemas.microsoft.com/office/drawing/2016/SVG/main" r:embed="rId5"/>
              </a:ext>
            </a:extLst>
          </a:blip>
          <a:srcRect l="6043" t="35304" r="7369" b="31973"/>
          <a:stretch/>
        </p:blipFill>
        <p:spPr>
          <a:xfrm>
            <a:off x="0" y="4953625"/>
            <a:ext cx="9144001" cy="1441226"/>
          </a:xfrm>
          <a:prstGeom prst="rect">
            <a:avLst/>
          </a:prstGeom>
        </p:spPr>
      </p:pic>
      <p:pic>
        <p:nvPicPr>
          <p:cNvPr id="7" name="Grafik 6"/>
          <p:cNvPicPr>
            <a:picLocks noChangeAspect="1"/>
          </p:cNvPicPr>
          <p:nvPr/>
        </p:nvPicPr>
        <p:blipFill rotWithShape="1">
          <a:blip r:embed="rId6"/>
          <a:srcRect r="64773"/>
          <a:stretch/>
        </p:blipFill>
        <p:spPr>
          <a:xfrm flipH="1">
            <a:off x="-1" y="1918107"/>
            <a:ext cx="944879" cy="1990513"/>
          </a:xfrm>
          <a:prstGeom prst="rect">
            <a:avLst/>
          </a:prstGeom>
        </p:spPr>
      </p:pic>
      <p:sp>
        <p:nvSpPr>
          <p:cNvPr id="8" name="Textfeld 7"/>
          <p:cNvSpPr txBox="1"/>
          <p:nvPr/>
        </p:nvSpPr>
        <p:spPr>
          <a:xfrm>
            <a:off x="9275974" y="1546201"/>
            <a:ext cx="2916026" cy="2246769"/>
          </a:xfrm>
          <a:prstGeom prst="rect">
            <a:avLst/>
          </a:prstGeom>
          <a:noFill/>
        </p:spPr>
        <p:txBody>
          <a:bodyPr wrap="square" rtlCol="0">
            <a:spAutoFit/>
          </a:bodyPr>
          <a:lstStyle/>
          <a:p>
            <a:r>
              <a:rPr lang="en-GB" sz="1400" dirty="0">
                <a:solidFill>
                  <a:schemeClr val="bg2">
                    <a:lumMod val="75000"/>
                  </a:schemeClr>
                </a:solidFill>
                <a:latin typeface="Gill Sans Ultra Bold Condensed" panose="020B0A06020104020203" pitchFamily="34" charset="0"/>
              </a:rPr>
              <a:t>Dolphin discoveries is meant to teach kids about the fascinating species of dolphins by solving easy assignments. </a:t>
            </a:r>
          </a:p>
          <a:p>
            <a:endParaRPr lang="en-GB" sz="1400" dirty="0">
              <a:solidFill>
                <a:schemeClr val="bg2">
                  <a:lumMod val="75000"/>
                </a:schemeClr>
              </a:solidFill>
              <a:latin typeface="Gill Sans Ultra Bold Condensed" panose="020B0A06020104020203" pitchFamily="34" charset="0"/>
            </a:endParaRPr>
          </a:p>
          <a:p>
            <a:r>
              <a:rPr lang="en-GB" sz="1400" dirty="0">
                <a:solidFill>
                  <a:schemeClr val="bg2">
                    <a:lumMod val="75000"/>
                  </a:schemeClr>
                </a:solidFill>
                <a:latin typeface="Gill Sans Ultra Bold Condensed" panose="020B0A06020104020203" pitchFamily="34" charset="0"/>
              </a:rPr>
              <a:t>Just print out the booklet and let the learning begin!</a:t>
            </a:r>
          </a:p>
          <a:p>
            <a:endParaRPr lang="en-GB" sz="1400" dirty="0">
              <a:solidFill>
                <a:schemeClr val="bg2">
                  <a:lumMod val="75000"/>
                </a:schemeClr>
              </a:solidFill>
              <a:latin typeface="Gill Sans Ultra Bold Condensed" panose="020B0A06020104020203" pitchFamily="34" charset="0"/>
            </a:endParaRPr>
          </a:p>
          <a:p>
            <a:r>
              <a:rPr lang="en-GB" sz="1200" dirty="0">
                <a:solidFill>
                  <a:schemeClr val="bg2">
                    <a:lumMod val="75000"/>
                  </a:schemeClr>
                </a:solidFill>
                <a:latin typeface="Gill Sans Ultra Bold Condensed" panose="020B0A06020104020203" pitchFamily="34" charset="0"/>
              </a:rPr>
              <a:t>Solutions are given in the end of the book.</a:t>
            </a:r>
          </a:p>
        </p:txBody>
      </p:sp>
      <p:pic>
        <p:nvPicPr>
          <p:cNvPr id="1026" name="Picture 2" descr="DMAD">
            <a:hlinkClick r:id="rId7"/>
          </p:cNvPr>
          <p:cNvPicPr>
            <a:picLocks noChangeAspect="1" noChangeArrowheads="1"/>
          </p:cNvPicPr>
          <p:nvPr/>
        </p:nvPicPr>
        <p:blipFill rotWithShape="1">
          <a:blip r:embed="rId8">
            <a:duotone>
              <a:schemeClr val="bg2">
                <a:shade val="45000"/>
                <a:satMod val="135000"/>
              </a:schemeClr>
              <a:prstClr val="white"/>
            </a:duoton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24791"/>
          <a:stretch/>
        </p:blipFill>
        <p:spPr bwMode="auto">
          <a:xfrm>
            <a:off x="9275974" y="4604994"/>
            <a:ext cx="2831184" cy="1030050"/>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1249320" y="5872899"/>
            <a:ext cx="942680" cy="230832"/>
          </a:xfrm>
          <a:prstGeom prst="rect">
            <a:avLst/>
          </a:prstGeom>
          <a:noFill/>
        </p:spPr>
        <p:txBody>
          <a:bodyPr wrap="square" rtlCol="0">
            <a:spAutoFit/>
          </a:bodyPr>
          <a:lstStyle/>
          <a:p>
            <a:pPr algn="r"/>
            <a:r>
              <a:rPr lang="en-GB" sz="900" dirty="0">
                <a:solidFill>
                  <a:schemeClr val="bg2">
                    <a:lumMod val="75000"/>
                  </a:schemeClr>
                </a:solidFill>
              </a:rPr>
              <a:t>Anna Vollmer</a:t>
            </a:r>
            <a:endParaRPr lang="de-DE" sz="900" dirty="0">
              <a:solidFill>
                <a:schemeClr val="bg2">
                  <a:lumMod val="75000"/>
                </a:schemeClr>
              </a:solidFill>
            </a:endParaRPr>
          </a:p>
        </p:txBody>
      </p:sp>
      <p:pic>
        <p:nvPicPr>
          <p:cNvPr id="1028" name="Picture 4" descr="DMAD">
            <a:hlinkClick r:id="rId7"/>
          </p:cNvPr>
          <p:cNvPicPr>
            <a:picLocks noChangeAspect="1" noChangeArrowheads="1"/>
          </p:cNvPicPr>
          <p:nvPr/>
        </p:nvPicPr>
        <p:blipFill rotWithShape="1">
          <a:blip r:embed="rId10">
            <a:duotone>
              <a:schemeClr val="bg2">
                <a:shade val="45000"/>
                <a:satMod val="135000"/>
              </a:schemeClr>
              <a:prstClr val="white"/>
            </a:duotone>
            <a:extLst>
              <a:ext uri="{28A0092B-C50C-407E-A947-70E740481C1C}">
                <a14:useLocalDpi xmlns:a14="http://schemas.microsoft.com/office/drawing/2010/main" val="0"/>
              </a:ext>
            </a:extLst>
          </a:blip>
          <a:srcRect r="74102"/>
          <a:stretch/>
        </p:blipFill>
        <p:spPr bwMode="auto">
          <a:xfrm>
            <a:off x="11076494" y="3644436"/>
            <a:ext cx="1115505" cy="1178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849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dirty="0"/>
              <a:t>You did it!</a:t>
            </a:r>
            <a:br>
              <a:rPr lang="en-GB" dirty="0"/>
            </a:br>
            <a:r>
              <a:rPr lang="en-GB" dirty="0"/>
              <a:t>Finally Daisy is reunited with her parents. Now she is free again and can spend her life in the ocean where she belongs!</a:t>
            </a:r>
            <a:endParaRPr lang="de-DE" dirty="0"/>
          </a:p>
        </p:txBody>
      </p:sp>
      <p:sp>
        <p:nvSpPr>
          <p:cNvPr id="3" name="Inhaltsplatzhalter 2"/>
          <p:cNvSpPr>
            <a:spLocks noGrp="1"/>
          </p:cNvSpPr>
          <p:nvPr>
            <p:ph idx="1"/>
          </p:nvPr>
        </p:nvSpPr>
        <p:spPr/>
        <p:txBody>
          <a:bodyPr/>
          <a:lstStyle/>
          <a:p>
            <a:pPr marL="0" indent="0">
              <a:buNone/>
            </a:pPr>
            <a:r>
              <a:rPr lang="en-GB" dirty="0"/>
              <a:t> </a:t>
            </a:r>
            <a:endParaRPr lang="de-DE" dirty="0"/>
          </a:p>
        </p:txBody>
      </p:sp>
      <p:pic>
        <p:nvPicPr>
          <p:cNvPr id="4" name="Grafik 3"/>
          <p:cNvPicPr>
            <a:picLocks noChangeAspect="1"/>
          </p:cNvPicPr>
          <p:nvPr/>
        </p:nvPicPr>
        <p:blipFill>
          <a:blip r:embed="rId2"/>
          <a:stretch>
            <a:fillRect/>
          </a:stretch>
        </p:blipFill>
        <p:spPr>
          <a:xfrm>
            <a:off x="3498850" y="744537"/>
            <a:ext cx="8261611" cy="5351463"/>
          </a:xfrm>
          <a:prstGeom prst="rect">
            <a:avLst/>
          </a:prstGeom>
        </p:spPr>
      </p:pic>
      <p:sp>
        <p:nvSpPr>
          <p:cNvPr id="5" name="Textfeld 4"/>
          <p:cNvSpPr txBox="1"/>
          <p:nvPr/>
        </p:nvSpPr>
        <p:spPr>
          <a:xfrm>
            <a:off x="8394700" y="2070100"/>
            <a:ext cx="3276600" cy="769441"/>
          </a:xfrm>
          <a:prstGeom prst="rect">
            <a:avLst/>
          </a:prstGeom>
          <a:noFill/>
        </p:spPr>
        <p:txBody>
          <a:bodyPr wrap="square" rtlCol="0">
            <a:spAutoFit/>
          </a:bodyPr>
          <a:lstStyle/>
          <a:p>
            <a:pPr algn="ctr"/>
            <a:r>
              <a:rPr lang="en-GB" sz="4400" dirty="0">
                <a:solidFill>
                  <a:schemeClr val="accent6">
                    <a:lumMod val="60000"/>
                    <a:lumOff val="40000"/>
                  </a:schemeClr>
                </a:solidFill>
                <a:latin typeface="Gill Sans Ultra Bold Condensed" panose="020B0A06020104020203" pitchFamily="34" charset="0"/>
              </a:rPr>
              <a:t>HAPPY END</a:t>
            </a:r>
            <a:endParaRPr lang="de-DE" sz="4400" dirty="0">
              <a:solidFill>
                <a:schemeClr val="accent6">
                  <a:lumMod val="60000"/>
                  <a:lumOff val="40000"/>
                </a:schemeClr>
              </a:solidFill>
              <a:latin typeface="Gill Sans Ultra Bold Condensed" panose="020B0A06020104020203" pitchFamily="34" charset="0"/>
            </a:endParaRPr>
          </a:p>
        </p:txBody>
      </p:sp>
      <p:pic>
        <p:nvPicPr>
          <p:cNvPr id="6" name="Grafik 5"/>
          <p:cNvPicPr>
            <a:picLocks noChangeAspect="1"/>
          </p:cNvPicPr>
          <p:nvPr/>
        </p:nvPicPr>
        <p:blipFill>
          <a:blip r:embed="rId3"/>
          <a:stretch>
            <a:fillRect/>
          </a:stretch>
        </p:blipFill>
        <p:spPr>
          <a:xfrm rot="1147588">
            <a:off x="8503749" y="1216552"/>
            <a:ext cx="3234042" cy="719150"/>
          </a:xfrm>
          <a:prstGeom prst="rect">
            <a:avLst/>
          </a:prstGeom>
        </p:spPr>
      </p:pic>
    </p:spTree>
    <p:extLst>
      <p:ext uri="{BB962C8B-B14F-4D97-AF65-F5344CB8AC3E}">
        <p14:creationId xmlns:p14="http://schemas.microsoft.com/office/powerpoint/2010/main" val="393203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1123950"/>
            <a:ext cx="2947988" cy="4600575"/>
          </a:xfrm>
        </p:spPr>
        <p:txBody>
          <a:bodyPr/>
          <a:lstStyle/>
          <a:p>
            <a:r>
              <a:rPr lang="en-GB" dirty="0"/>
              <a:t>Solutions for assignments</a:t>
            </a:r>
            <a:endParaRPr lang="de-DE" dirty="0"/>
          </a:p>
        </p:txBody>
      </p:sp>
      <p:pic>
        <p:nvPicPr>
          <p:cNvPr id="4" name="Inhaltsplatzhalter 3" descr="Bildschirmausschnitt"/>
          <p:cNvPicPr>
            <a:picLocks noGrp="1" noChangeAspect="1"/>
          </p:cNvPicPr>
          <p:nvPr>
            <p:ph idx="4294967295"/>
          </p:nvPr>
        </p:nvPicPr>
        <p:blipFill>
          <a:blip r:embed="rId2"/>
          <a:stretch>
            <a:fillRect/>
          </a:stretch>
        </p:blipFill>
        <p:spPr>
          <a:xfrm>
            <a:off x="760396" y="1035617"/>
            <a:ext cx="6468027" cy="1697832"/>
          </a:xfrm>
          <a:ln>
            <a:solidFill>
              <a:schemeClr val="accent5">
                <a:lumMod val="75000"/>
              </a:schemeClr>
            </a:solidFill>
          </a:ln>
        </p:spPr>
      </p:pic>
      <p:pic>
        <p:nvPicPr>
          <p:cNvPr id="5" name="Grafik 4"/>
          <p:cNvPicPr>
            <a:picLocks noChangeAspect="1"/>
          </p:cNvPicPr>
          <p:nvPr/>
        </p:nvPicPr>
        <p:blipFill rotWithShape="1">
          <a:blip r:embed="rId3"/>
          <a:srcRect l="118"/>
          <a:stretch/>
        </p:blipFill>
        <p:spPr>
          <a:xfrm>
            <a:off x="760396" y="3186105"/>
            <a:ext cx="5265885" cy="3444906"/>
          </a:xfrm>
          <a:prstGeom prst="rect">
            <a:avLst/>
          </a:prstGeom>
          <a:ln>
            <a:solidFill>
              <a:schemeClr val="accent5">
                <a:lumMod val="75000"/>
              </a:schemeClr>
            </a:solidFill>
          </a:ln>
        </p:spPr>
      </p:pic>
      <p:pic>
        <p:nvPicPr>
          <p:cNvPr id="6" name="Grafik 5" descr="Bildschirmausschnitt"/>
          <p:cNvPicPr>
            <a:picLocks noChangeAspect="1"/>
          </p:cNvPicPr>
          <p:nvPr/>
        </p:nvPicPr>
        <p:blipFill>
          <a:blip r:embed="rId4"/>
          <a:stretch>
            <a:fillRect/>
          </a:stretch>
        </p:blipFill>
        <p:spPr>
          <a:xfrm>
            <a:off x="8450981" y="217337"/>
            <a:ext cx="3199575" cy="2814627"/>
          </a:xfrm>
          <a:prstGeom prst="rect">
            <a:avLst/>
          </a:prstGeom>
          <a:ln>
            <a:solidFill>
              <a:schemeClr val="accent5">
                <a:lumMod val="75000"/>
              </a:schemeClr>
            </a:solidFill>
          </a:ln>
        </p:spPr>
      </p:pic>
      <p:pic>
        <p:nvPicPr>
          <p:cNvPr id="7" name="Grafik 6"/>
          <p:cNvPicPr>
            <a:picLocks noChangeAspect="1"/>
          </p:cNvPicPr>
          <p:nvPr/>
        </p:nvPicPr>
        <p:blipFill>
          <a:blip r:embed="rId5"/>
          <a:stretch>
            <a:fillRect/>
          </a:stretch>
        </p:blipFill>
        <p:spPr>
          <a:xfrm>
            <a:off x="7631090" y="3424237"/>
            <a:ext cx="4019466" cy="3228000"/>
          </a:xfrm>
          <a:prstGeom prst="rect">
            <a:avLst/>
          </a:prstGeom>
          <a:ln>
            <a:solidFill>
              <a:schemeClr val="accent5">
                <a:lumMod val="75000"/>
              </a:schemeClr>
            </a:solidFill>
          </a:ln>
        </p:spPr>
      </p:pic>
      <p:sp>
        <p:nvSpPr>
          <p:cNvPr id="8" name="Textfeld 7"/>
          <p:cNvSpPr txBox="1"/>
          <p:nvPr/>
        </p:nvSpPr>
        <p:spPr>
          <a:xfrm>
            <a:off x="3724977" y="0"/>
            <a:ext cx="4023360" cy="646331"/>
          </a:xfrm>
          <a:prstGeom prst="rect">
            <a:avLst/>
          </a:prstGeom>
          <a:noFill/>
        </p:spPr>
        <p:txBody>
          <a:bodyPr wrap="square" rtlCol="0">
            <a:spAutoFit/>
          </a:bodyPr>
          <a:lstStyle/>
          <a:p>
            <a:pPr algn="ctr"/>
            <a:r>
              <a:rPr lang="en-GB" sz="3600" b="1" dirty="0">
                <a:solidFill>
                  <a:schemeClr val="accent1">
                    <a:lumMod val="75000"/>
                  </a:schemeClr>
                </a:solidFill>
              </a:rPr>
              <a:t>SOLUTIONS</a:t>
            </a:r>
            <a:endParaRPr lang="de-DE" b="1" dirty="0">
              <a:solidFill>
                <a:schemeClr val="accent1">
                  <a:lumMod val="75000"/>
                </a:schemeClr>
              </a:solidFill>
            </a:endParaRPr>
          </a:p>
        </p:txBody>
      </p:sp>
    </p:spTree>
    <p:extLst>
      <p:ext uri="{BB962C8B-B14F-4D97-AF65-F5344CB8AC3E}">
        <p14:creationId xmlns:p14="http://schemas.microsoft.com/office/powerpoint/2010/main" val="1532573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3696" y="1123837"/>
            <a:ext cx="3271100" cy="4601183"/>
          </a:xfrm>
        </p:spPr>
        <p:txBody>
          <a:bodyPr>
            <a:normAutofit fontScale="90000"/>
          </a:bodyPr>
          <a:lstStyle/>
          <a:p>
            <a:r>
              <a:rPr lang="en-GB" dirty="0"/>
              <a:t>Daisy is a dolphin. She lives together with her parents in the wide ocean. Here, in their natural underwater home, they got everything they need to be happy.</a:t>
            </a:r>
            <a:br>
              <a:rPr lang="de-DE" dirty="0"/>
            </a:br>
            <a:endParaRPr lang="de-DE" dirty="0"/>
          </a:p>
        </p:txBody>
      </p:sp>
      <p:pic>
        <p:nvPicPr>
          <p:cNvPr id="4" name="Inhaltsplatzhalter 3"/>
          <p:cNvPicPr>
            <a:picLocks noGrp="1" noChangeAspect="1"/>
          </p:cNvPicPr>
          <p:nvPr>
            <p:ph idx="1"/>
          </p:nvPr>
        </p:nvPicPr>
        <p:blipFill>
          <a:blip r:embed="rId2"/>
          <a:stretch>
            <a:fillRect/>
          </a:stretch>
        </p:blipFill>
        <p:spPr>
          <a:xfrm>
            <a:off x="3515360" y="800297"/>
            <a:ext cx="7860300" cy="5248262"/>
          </a:xfrm>
          <a:prstGeom prst="rect">
            <a:avLst/>
          </a:prstGeom>
        </p:spPr>
      </p:pic>
      <p:sp>
        <p:nvSpPr>
          <p:cNvPr id="3" name="Textfeld 2"/>
          <p:cNvSpPr txBox="1"/>
          <p:nvPr/>
        </p:nvSpPr>
        <p:spPr>
          <a:xfrm>
            <a:off x="6645898" y="5852938"/>
            <a:ext cx="4786324" cy="215444"/>
          </a:xfrm>
          <a:prstGeom prst="rect">
            <a:avLst/>
          </a:prstGeom>
          <a:noFill/>
        </p:spPr>
        <p:txBody>
          <a:bodyPr wrap="square" rtlCol="0">
            <a:spAutoFit/>
          </a:bodyPr>
          <a:lstStyle/>
          <a:p>
            <a:pPr algn="r"/>
            <a:r>
              <a:rPr lang="en-GB" sz="800" dirty="0">
                <a:solidFill>
                  <a:schemeClr val="bg1">
                    <a:lumMod val="95000"/>
                  </a:schemeClr>
                </a:solidFill>
              </a:rPr>
              <a:t>http://blog.afd.org.au/uncategorized/animal-business-why-it-pays-to-be-kind/</a:t>
            </a:r>
            <a:endParaRPr lang="de-DE" sz="800" dirty="0">
              <a:solidFill>
                <a:schemeClr val="bg1">
                  <a:lumMod val="95000"/>
                </a:schemeClr>
              </a:solidFill>
            </a:endParaRPr>
          </a:p>
        </p:txBody>
      </p:sp>
    </p:spTree>
    <p:extLst>
      <p:ext uri="{BB962C8B-B14F-4D97-AF65-F5344CB8AC3E}">
        <p14:creationId xmlns:p14="http://schemas.microsoft.com/office/powerpoint/2010/main" val="3743942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764433"/>
            <a:ext cx="3606700" cy="4681540"/>
          </a:xfrm>
        </p:spPr>
        <p:txBody>
          <a:bodyPr>
            <a:noAutofit/>
          </a:bodyPr>
          <a:lstStyle/>
          <a:p>
            <a:br>
              <a:rPr lang="en-GB" sz="2400" dirty="0"/>
            </a:br>
            <a:br>
              <a:rPr lang="en-GB" sz="2400" dirty="0"/>
            </a:br>
            <a:r>
              <a:rPr lang="en-GB" sz="2400" dirty="0"/>
              <a:t>Daisy is a young dolphin. </a:t>
            </a:r>
            <a:br>
              <a:rPr lang="en-GB" sz="2400" dirty="0"/>
            </a:br>
            <a:r>
              <a:rPr lang="en-GB" sz="2400" dirty="0"/>
              <a:t>She loves to travel with her parents, play with the waves, jump out of the water and learn all about </a:t>
            </a:r>
            <a:br>
              <a:rPr lang="en-GB" sz="2400" dirty="0"/>
            </a:br>
            <a:r>
              <a:rPr lang="en-GB" sz="2400" dirty="0"/>
              <a:t>the ocean. But the life in the ocean offers some challenges for young dolphins. </a:t>
            </a:r>
            <a:br>
              <a:rPr lang="en-GB" sz="2400" dirty="0"/>
            </a:br>
            <a:br>
              <a:rPr lang="en-GB" sz="2400" dirty="0"/>
            </a:br>
            <a:r>
              <a:rPr lang="en-GB" sz="2400" dirty="0"/>
              <a:t>Do you want to take up these challenges together with Daisy?</a:t>
            </a:r>
            <a:br>
              <a:rPr lang="en-GB" sz="2400" dirty="0"/>
            </a:br>
            <a:br>
              <a:rPr lang="en-GB" sz="2400" dirty="0"/>
            </a:br>
            <a:r>
              <a:rPr lang="en-GB" sz="2400" dirty="0"/>
              <a:t>Yes? Great! </a:t>
            </a:r>
            <a:endParaRPr lang="de-DE" sz="2400" dirty="0"/>
          </a:p>
        </p:txBody>
      </p:sp>
      <p:pic>
        <p:nvPicPr>
          <p:cNvPr id="8" name="Grafik 7"/>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575144" y="5553991"/>
            <a:ext cx="456412" cy="422413"/>
          </a:xfrm>
          <a:prstGeom prst="rect">
            <a:avLst/>
          </a:prstGeom>
        </p:spPr>
      </p:pic>
      <p:sp>
        <p:nvSpPr>
          <p:cNvPr id="5" name="Textfeld 4"/>
          <p:cNvSpPr txBox="1"/>
          <p:nvPr/>
        </p:nvSpPr>
        <p:spPr>
          <a:xfrm>
            <a:off x="8443924" y="5786949"/>
            <a:ext cx="2931736" cy="261610"/>
          </a:xfrm>
          <a:prstGeom prst="rect">
            <a:avLst/>
          </a:prstGeom>
          <a:noFill/>
        </p:spPr>
        <p:txBody>
          <a:bodyPr wrap="square" rtlCol="0">
            <a:spAutoFit/>
          </a:bodyPr>
          <a:lstStyle/>
          <a:p>
            <a:pPr algn="r"/>
            <a:r>
              <a:rPr lang="en-GB" sz="1100" b="1" dirty="0">
                <a:solidFill>
                  <a:schemeClr val="bg1">
                    <a:lumMod val="95000"/>
                  </a:schemeClr>
                </a:solidFill>
              </a:rPr>
              <a:t>Source</a:t>
            </a:r>
            <a:endParaRPr lang="de-DE" sz="1100" b="1" dirty="0">
              <a:solidFill>
                <a:schemeClr val="bg1">
                  <a:lumMod val="95000"/>
                </a:schemeClr>
              </a:solidFill>
            </a:endParaRPr>
          </a:p>
        </p:txBody>
      </p:sp>
      <p:pic>
        <p:nvPicPr>
          <p:cNvPr id="6" name="Inhaltsplatzhalter 5"/>
          <p:cNvPicPr>
            <a:picLocks noGrp="1" noChangeAspect="1"/>
          </p:cNvPicPr>
          <p:nvPr>
            <p:ph idx="1"/>
          </p:nvPr>
        </p:nvPicPr>
        <p:blipFill>
          <a:blip r:embed="rId4"/>
          <a:stretch>
            <a:fillRect/>
          </a:stretch>
        </p:blipFill>
        <p:spPr>
          <a:xfrm>
            <a:off x="3528301" y="764433"/>
            <a:ext cx="8226924" cy="5372416"/>
          </a:xfrm>
          <a:prstGeom prst="rect">
            <a:avLst/>
          </a:prstGeom>
        </p:spPr>
      </p:pic>
    </p:spTree>
    <p:extLst>
      <p:ext uri="{BB962C8B-B14F-4D97-AF65-F5344CB8AC3E}">
        <p14:creationId xmlns:p14="http://schemas.microsoft.com/office/powerpoint/2010/main" val="1742370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89" y="1105785"/>
            <a:ext cx="3052107" cy="4532695"/>
          </a:xfrm>
        </p:spPr>
        <p:txBody>
          <a:bodyPr>
            <a:normAutofit fontScale="90000"/>
          </a:bodyPr>
          <a:lstStyle/>
          <a:p>
            <a:r>
              <a:rPr lang="en-GB" dirty="0"/>
              <a:t>Olli the octopus was so hungry that he took all the important words from our text about dolphins!</a:t>
            </a:r>
            <a:br>
              <a:rPr lang="en-GB" dirty="0"/>
            </a:br>
            <a:br>
              <a:rPr lang="en-GB" dirty="0"/>
            </a:br>
            <a:r>
              <a:rPr lang="en-GB" dirty="0"/>
              <a:t>Can you help Daisy to put the words back on their right places?</a:t>
            </a:r>
            <a:endParaRPr lang="de-DE" dirty="0"/>
          </a:p>
        </p:txBody>
      </p:sp>
      <p:pic>
        <p:nvPicPr>
          <p:cNvPr id="4" name="Inhaltsplatzhalter 3" descr="Bildschirmausschnitt"/>
          <p:cNvPicPr>
            <a:picLocks noGrp="1" noChangeAspect="1"/>
          </p:cNvPicPr>
          <p:nvPr>
            <p:ph idx="1"/>
          </p:nvPr>
        </p:nvPicPr>
        <p:blipFill>
          <a:blip r:embed="rId2"/>
          <a:stretch>
            <a:fillRect/>
          </a:stretch>
        </p:blipFill>
        <p:spPr>
          <a:xfrm>
            <a:off x="3517779" y="520701"/>
            <a:ext cx="8689869" cy="2381934"/>
          </a:xfrm>
        </p:spPr>
      </p:pic>
      <p:pic>
        <p:nvPicPr>
          <p:cNvPr id="6" name="Grafik 5"/>
          <p:cNvPicPr>
            <a:picLocks noChangeAspect="1"/>
          </p:cNvPicPr>
          <p:nvPr/>
        </p:nvPicPr>
        <p:blipFill>
          <a:blip r:embed="rId3"/>
          <a:stretch>
            <a:fillRect/>
          </a:stretch>
        </p:blipFill>
        <p:spPr>
          <a:xfrm>
            <a:off x="4950955" y="2698370"/>
            <a:ext cx="4763165" cy="3781953"/>
          </a:xfrm>
          <a:prstGeom prst="rect">
            <a:avLst/>
          </a:prstGeom>
        </p:spPr>
      </p:pic>
      <p:pic>
        <p:nvPicPr>
          <p:cNvPr id="7" name="Grafik 6"/>
          <p:cNvPicPr>
            <a:picLocks noChangeAspect="1"/>
          </p:cNvPicPr>
          <p:nvPr/>
        </p:nvPicPr>
        <p:blipFill>
          <a:blip r:embed="rId4"/>
          <a:stretch>
            <a:fillRect/>
          </a:stretch>
        </p:blipFill>
        <p:spPr>
          <a:xfrm>
            <a:off x="9591749" y="3374727"/>
            <a:ext cx="12251995" cy="794669"/>
          </a:xfrm>
          <a:prstGeom prst="rect">
            <a:avLst/>
          </a:prstGeom>
        </p:spPr>
      </p:pic>
      <p:pic>
        <p:nvPicPr>
          <p:cNvPr id="10" name="Grafik 9"/>
          <p:cNvPicPr>
            <a:picLocks noChangeAspect="1"/>
          </p:cNvPicPr>
          <p:nvPr/>
        </p:nvPicPr>
        <p:blipFill>
          <a:blip r:embed="rId5"/>
          <a:stretch>
            <a:fillRect/>
          </a:stretch>
        </p:blipFill>
        <p:spPr>
          <a:xfrm>
            <a:off x="4051966" y="4554708"/>
            <a:ext cx="12082344" cy="783665"/>
          </a:xfrm>
          <a:prstGeom prst="rect">
            <a:avLst/>
          </a:prstGeom>
        </p:spPr>
      </p:pic>
      <p:pic>
        <p:nvPicPr>
          <p:cNvPr id="11" name="Grafik 10"/>
          <p:cNvPicPr>
            <a:picLocks noChangeAspect="1"/>
          </p:cNvPicPr>
          <p:nvPr/>
        </p:nvPicPr>
        <p:blipFill>
          <a:blip r:embed="rId6"/>
          <a:stretch>
            <a:fillRect/>
          </a:stretch>
        </p:blipFill>
        <p:spPr>
          <a:xfrm>
            <a:off x="4267192" y="5395963"/>
            <a:ext cx="11867118" cy="769706"/>
          </a:xfrm>
          <a:prstGeom prst="rect">
            <a:avLst/>
          </a:prstGeom>
        </p:spPr>
      </p:pic>
      <p:pic>
        <p:nvPicPr>
          <p:cNvPr id="12" name="Grafik 11"/>
          <p:cNvPicPr>
            <a:picLocks noChangeAspect="1"/>
          </p:cNvPicPr>
          <p:nvPr/>
        </p:nvPicPr>
        <p:blipFill>
          <a:blip r:embed="rId7"/>
          <a:stretch>
            <a:fillRect/>
          </a:stretch>
        </p:blipFill>
        <p:spPr>
          <a:xfrm>
            <a:off x="5181249" y="6124229"/>
            <a:ext cx="11728024" cy="760684"/>
          </a:xfrm>
          <a:prstGeom prst="rect">
            <a:avLst/>
          </a:prstGeom>
        </p:spPr>
      </p:pic>
      <p:pic>
        <p:nvPicPr>
          <p:cNvPr id="13" name="Grafik 12"/>
          <p:cNvPicPr>
            <a:picLocks noChangeAspect="1"/>
          </p:cNvPicPr>
          <p:nvPr/>
        </p:nvPicPr>
        <p:blipFill>
          <a:blip r:embed="rId8"/>
          <a:stretch>
            <a:fillRect/>
          </a:stretch>
        </p:blipFill>
        <p:spPr>
          <a:xfrm>
            <a:off x="3820882" y="3703215"/>
            <a:ext cx="11651210" cy="755702"/>
          </a:xfrm>
          <a:prstGeom prst="rect">
            <a:avLst/>
          </a:prstGeom>
        </p:spPr>
      </p:pic>
      <p:pic>
        <p:nvPicPr>
          <p:cNvPr id="14" name="Grafik 13"/>
          <p:cNvPicPr>
            <a:picLocks noChangeAspect="1"/>
          </p:cNvPicPr>
          <p:nvPr/>
        </p:nvPicPr>
        <p:blipFill>
          <a:blip r:embed="rId9"/>
          <a:stretch>
            <a:fillRect/>
          </a:stretch>
        </p:blipFill>
        <p:spPr>
          <a:xfrm>
            <a:off x="9216471" y="5638481"/>
            <a:ext cx="11004850" cy="713778"/>
          </a:xfrm>
          <a:prstGeom prst="rect">
            <a:avLst/>
          </a:prstGeom>
        </p:spPr>
      </p:pic>
      <p:pic>
        <p:nvPicPr>
          <p:cNvPr id="15" name="Grafik 14"/>
          <p:cNvPicPr>
            <a:picLocks noChangeAspect="1"/>
          </p:cNvPicPr>
          <p:nvPr/>
        </p:nvPicPr>
        <p:blipFill>
          <a:blip r:embed="rId10"/>
          <a:stretch>
            <a:fillRect/>
          </a:stretch>
        </p:blipFill>
        <p:spPr>
          <a:xfrm>
            <a:off x="9646487" y="4144931"/>
            <a:ext cx="11442237" cy="742147"/>
          </a:xfrm>
          <a:prstGeom prst="rect">
            <a:avLst/>
          </a:prstGeom>
        </p:spPr>
      </p:pic>
      <p:pic>
        <p:nvPicPr>
          <p:cNvPr id="16" name="Grafik 15"/>
          <p:cNvPicPr>
            <a:picLocks noChangeAspect="1"/>
          </p:cNvPicPr>
          <p:nvPr/>
        </p:nvPicPr>
        <p:blipFill>
          <a:blip r:embed="rId11"/>
          <a:stretch>
            <a:fillRect/>
          </a:stretch>
        </p:blipFill>
        <p:spPr>
          <a:xfrm>
            <a:off x="9249584" y="4969963"/>
            <a:ext cx="10938623" cy="709483"/>
          </a:xfrm>
          <a:prstGeom prst="rect">
            <a:avLst/>
          </a:prstGeom>
        </p:spPr>
      </p:pic>
      <p:pic>
        <p:nvPicPr>
          <p:cNvPr id="17" name="Grafik 16"/>
          <p:cNvPicPr>
            <a:picLocks noChangeAspect="1"/>
          </p:cNvPicPr>
          <p:nvPr/>
        </p:nvPicPr>
        <p:blipFill>
          <a:blip r:embed="rId12"/>
          <a:stretch>
            <a:fillRect/>
          </a:stretch>
        </p:blipFill>
        <p:spPr>
          <a:xfrm>
            <a:off x="4051966" y="3107276"/>
            <a:ext cx="10205835" cy="661954"/>
          </a:xfrm>
          <a:prstGeom prst="rect">
            <a:avLst/>
          </a:prstGeom>
        </p:spPr>
      </p:pic>
      <p:pic>
        <p:nvPicPr>
          <p:cNvPr id="18" name="Grafik 17"/>
          <p:cNvPicPr>
            <a:picLocks noChangeAspect="1"/>
          </p:cNvPicPr>
          <p:nvPr/>
        </p:nvPicPr>
        <p:blipFill>
          <a:blip r:embed="rId13"/>
          <a:stretch>
            <a:fillRect/>
          </a:stretch>
        </p:blipFill>
        <p:spPr>
          <a:xfrm>
            <a:off x="7332537" y="6084873"/>
            <a:ext cx="11745360" cy="761808"/>
          </a:xfrm>
          <a:prstGeom prst="rect">
            <a:avLst/>
          </a:prstGeom>
        </p:spPr>
      </p:pic>
      <p:pic>
        <p:nvPicPr>
          <p:cNvPr id="19" name="Grafik 18"/>
          <p:cNvPicPr>
            <a:picLocks noChangeAspect="1"/>
          </p:cNvPicPr>
          <p:nvPr/>
        </p:nvPicPr>
        <p:blipFill>
          <a:blip r:embed="rId14">
            <a:extLst>
              <a:ext uri="{BEBA8EAE-BF5A-486C-A8C5-ECC9F3942E4B}">
                <a14:imgProps xmlns:a14="http://schemas.microsoft.com/office/drawing/2010/main">
                  <a14:imgLayer r:embed="rId15">
                    <a14:imgEffect>
                      <a14:brightnessContrast bright="40000" contrast="-40000"/>
                    </a14:imgEffect>
                  </a14:imgLayer>
                </a14:imgProps>
              </a:ext>
            </a:extLst>
          </a:blip>
          <a:stretch>
            <a:fillRect/>
          </a:stretch>
        </p:blipFill>
        <p:spPr>
          <a:xfrm flipV="1">
            <a:off x="2524208" y="0"/>
            <a:ext cx="1043419" cy="1248195"/>
          </a:xfrm>
          <a:prstGeom prst="rect">
            <a:avLst/>
          </a:prstGeom>
          <a:effectLst>
            <a:reflection stA="49000" endPos="0" dist="50800" dir="5400000" sy="-100000" algn="bl" rotWithShape="0"/>
          </a:effectLst>
        </p:spPr>
      </p:pic>
      <p:pic>
        <p:nvPicPr>
          <p:cNvPr id="20" name="Grafik 19"/>
          <p:cNvPicPr>
            <a:picLocks noChangeAspect="1"/>
          </p:cNvPicPr>
          <p:nvPr/>
        </p:nvPicPr>
        <p:blipFill>
          <a:blip r:embed="rId14">
            <a:extLst>
              <a:ext uri="{BEBA8EAE-BF5A-486C-A8C5-ECC9F3942E4B}">
                <a14:imgProps xmlns:a14="http://schemas.microsoft.com/office/drawing/2010/main">
                  <a14:imgLayer r:embed="rId15">
                    <a14:imgEffect>
                      <a14:brightnessContrast bright="40000" contrast="-40000"/>
                    </a14:imgEffect>
                  </a14:imgLayer>
                </a14:imgProps>
              </a:ext>
            </a:extLst>
          </a:blip>
          <a:stretch>
            <a:fillRect/>
          </a:stretch>
        </p:blipFill>
        <p:spPr>
          <a:xfrm flipV="1">
            <a:off x="11270991" y="5690560"/>
            <a:ext cx="873527" cy="1044961"/>
          </a:xfrm>
          <a:prstGeom prst="rect">
            <a:avLst/>
          </a:prstGeom>
          <a:effectLst>
            <a:reflection stA="49000" endPos="0" dist="50800" dir="5400000" sy="-100000" algn="bl" rotWithShape="0"/>
          </a:effectLst>
        </p:spPr>
      </p:pic>
      <p:pic>
        <p:nvPicPr>
          <p:cNvPr id="21" name="Grafik 20"/>
          <p:cNvPicPr>
            <a:picLocks noChangeAspect="1"/>
          </p:cNvPicPr>
          <p:nvPr/>
        </p:nvPicPr>
        <p:blipFill>
          <a:blip r:embed="rId16">
            <a:extLst>
              <a:ext uri="{BEBA8EAE-BF5A-486C-A8C5-ECC9F3942E4B}">
                <a14:imgProps xmlns:a14="http://schemas.microsoft.com/office/drawing/2010/main">
                  <a14:imgLayer r:embed="rId17">
                    <a14:imgEffect>
                      <a14:colorTemperature colorTemp="6400"/>
                    </a14:imgEffect>
                    <a14:imgEffect>
                      <a14:saturation sat="98000"/>
                    </a14:imgEffect>
                  </a14:imgLayer>
                </a14:imgProps>
              </a:ext>
            </a:extLst>
          </a:blip>
          <a:stretch>
            <a:fillRect/>
          </a:stretch>
        </p:blipFill>
        <p:spPr>
          <a:xfrm>
            <a:off x="2844662" y="5101555"/>
            <a:ext cx="1530077" cy="1745126"/>
          </a:xfrm>
          <a:prstGeom prst="rect">
            <a:avLst/>
          </a:prstGeom>
        </p:spPr>
      </p:pic>
      <p:pic>
        <p:nvPicPr>
          <p:cNvPr id="22" name="Grafik 21"/>
          <p:cNvPicPr>
            <a:picLocks noChangeAspect="1"/>
          </p:cNvPicPr>
          <p:nvPr/>
        </p:nvPicPr>
        <p:blipFill>
          <a:blip r:embed="rId18"/>
          <a:stretch>
            <a:fillRect/>
          </a:stretch>
        </p:blipFill>
        <p:spPr>
          <a:xfrm>
            <a:off x="10413508" y="2825545"/>
            <a:ext cx="1094751" cy="676921"/>
          </a:xfrm>
          <a:prstGeom prst="rect">
            <a:avLst/>
          </a:prstGeom>
        </p:spPr>
      </p:pic>
      <p:pic>
        <p:nvPicPr>
          <p:cNvPr id="23" name="Grafik 22"/>
          <p:cNvPicPr>
            <a:picLocks noChangeAspect="1"/>
          </p:cNvPicPr>
          <p:nvPr/>
        </p:nvPicPr>
        <p:blipFill>
          <a:blip r:embed="rId19"/>
          <a:stretch>
            <a:fillRect/>
          </a:stretch>
        </p:blipFill>
        <p:spPr>
          <a:xfrm rot="435319" flipH="1">
            <a:off x="2189758" y="3490605"/>
            <a:ext cx="975537" cy="678791"/>
          </a:xfrm>
          <a:prstGeom prst="rect">
            <a:avLst/>
          </a:prstGeom>
        </p:spPr>
      </p:pic>
    </p:spTree>
    <p:extLst>
      <p:ext uri="{BB962C8B-B14F-4D97-AF65-F5344CB8AC3E}">
        <p14:creationId xmlns:p14="http://schemas.microsoft.com/office/powerpoint/2010/main" val="1072490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872" y="903767"/>
            <a:ext cx="3336230" cy="5039833"/>
          </a:xfrm>
        </p:spPr>
        <p:txBody>
          <a:bodyPr>
            <a:normAutofit fontScale="90000"/>
          </a:bodyPr>
          <a:lstStyle/>
          <a:p>
            <a:r>
              <a:rPr lang="en-GB" dirty="0"/>
              <a:t>Little dolphins like Daisy still have a lot to learn. She wonders what the different parts of a dolphin’s body are called. </a:t>
            </a:r>
            <a:br>
              <a:rPr lang="en-GB" dirty="0"/>
            </a:br>
            <a:br>
              <a:rPr lang="en-GB" dirty="0"/>
            </a:br>
            <a:r>
              <a:rPr lang="en-GB" dirty="0"/>
              <a:t>Can you guess the right names?  </a:t>
            </a:r>
            <a:endParaRPr lang="de-DE" dirty="0"/>
          </a:p>
        </p:txBody>
      </p:sp>
      <p:pic>
        <p:nvPicPr>
          <p:cNvPr id="4" name="Inhaltsplatzhalter 3"/>
          <p:cNvPicPr>
            <a:picLocks noGrp="1" noChangeAspect="1"/>
          </p:cNvPicPr>
          <p:nvPr>
            <p:ph idx="1"/>
          </p:nvPr>
        </p:nvPicPr>
        <p:blipFill>
          <a:blip r:embed="rId2"/>
          <a:stretch>
            <a:fillRect/>
          </a:stretch>
        </p:blipFill>
        <p:spPr>
          <a:xfrm rot="21104197" flipH="1">
            <a:off x="3343036" y="2684780"/>
            <a:ext cx="7376507" cy="4737100"/>
          </a:xfrm>
        </p:spPr>
      </p:pic>
      <p:cxnSp>
        <p:nvCxnSpPr>
          <p:cNvPr id="6" name="Gerade Verbindung mit Pfeil 5"/>
          <p:cNvCxnSpPr>
            <a:cxnSpLocks/>
          </p:cNvCxnSpPr>
          <p:nvPr/>
        </p:nvCxnSpPr>
        <p:spPr>
          <a:xfrm flipH="1">
            <a:off x="6302319" y="2392326"/>
            <a:ext cx="426198" cy="96420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a:cxnSpLocks/>
          </p:cNvCxnSpPr>
          <p:nvPr/>
        </p:nvCxnSpPr>
        <p:spPr>
          <a:xfrm>
            <a:off x="3884712" y="3018740"/>
            <a:ext cx="130731" cy="1552725"/>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a:cxnSpLocks/>
          </p:cNvCxnSpPr>
          <p:nvPr/>
        </p:nvCxnSpPr>
        <p:spPr>
          <a:xfrm flipH="1" flipV="1">
            <a:off x="4933920" y="5604220"/>
            <a:ext cx="1350987" cy="12080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a:cxnSpLocks/>
          </p:cNvCxnSpPr>
          <p:nvPr/>
        </p:nvCxnSpPr>
        <p:spPr>
          <a:xfrm flipH="1" flipV="1">
            <a:off x="5876119" y="5331371"/>
            <a:ext cx="852398" cy="888676"/>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a:cxnSpLocks/>
          </p:cNvCxnSpPr>
          <p:nvPr/>
        </p:nvCxnSpPr>
        <p:spPr>
          <a:xfrm flipH="1">
            <a:off x="3949177" y="2710397"/>
            <a:ext cx="869844" cy="2514648"/>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a:cxnSpLocks/>
          </p:cNvCxnSpPr>
          <p:nvPr/>
        </p:nvCxnSpPr>
        <p:spPr>
          <a:xfrm>
            <a:off x="9404235" y="4221125"/>
            <a:ext cx="852855" cy="1835652"/>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a:cxnSpLocks/>
          </p:cNvCxnSpPr>
          <p:nvPr/>
        </p:nvCxnSpPr>
        <p:spPr>
          <a:xfrm flipH="1" flipV="1">
            <a:off x="3849718" y="5806200"/>
            <a:ext cx="635655" cy="658395"/>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a:cxnSpLocks/>
          </p:cNvCxnSpPr>
          <p:nvPr/>
        </p:nvCxnSpPr>
        <p:spPr>
          <a:xfrm flipH="1">
            <a:off x="4666621" y="2573222"/>
            <a:ext cx="1024001" cy="2609004"/>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r Verbinder 31"/>
          <p:cNvCxnSpPr>
            <a:cxnSpLocks/>
          </p:cNvCxnSpPr>
          <p:nvPr/>
        </p:nvCxnSpPr>
        <p:spPr>
          <a:xfrm>
            <a:off x="3884712" y="3018740"/>
            <a:ext cx="717444"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5" name="Gerader Verbinder 34"/>
          <p:cNvCxnSpPr>
            <a:cxnSpLocks/>
          </p:cNvCxnSpPr>
          <p:nvPr/>
        </p:nvCxnSpPr>
        <p:spPr>
          <a:xfrm>
            <a:off x="8694843" y="4221125"/>
            <a:ext cx="717444"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6" name="Gerader Verbinder 35"/>
          <p:cNvCxnSpPr>
            <a:cxnSpLocks/>
          </p:cNvCxnSpPr>
          <p:nvPr/>
        </p:nvCxnSpPr>
        <p:spPr>
          <a:xfrm>
            <a:off x="4819021" y="2710397"/>
            <a:ext cx="717444"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7" name="Gerader Verbinder 36"/>
          <p:cNvCxnSpPr>
            <a:cxnSpLocks/>
          </p:cNvCxnSpPr>
          <p:nvPr/>
        </p:nvCxnSpPr>
        <p:spPr>
          <a:xfrm>
            <a:off x="5703549" y="2582807"/>
            <a:ext cx="717444"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8" name="Gerader Verbinder 37"/>
          <p:cNvCxnSpPr>
            <a:cxnSpLocks/>
          </p:cNvCxnSpPr>
          <p:nvPr/>
        </p:nvCxnSpPr>
        <p:spPr>
          <a:xfrm>
            <a:off x="6728517" y="2392326"/>
            <a:ext cx="717444"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9" name="Gerader Verbinder 38"/>
          <p:cNvCxnSpPr>
            <a:cxnSpLocks/>
          </p:cNvCxnSpPr>
          <p:nvPr/>
        </p:nvCxnSpPr>
        <p:spPr>
          <a:xfrm>
            <a:off x="6728517" y="6220047"/>
            <a:ext cx="717444"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40" name="Gerader Verbinder 39"/>
          <p:cNvCxnSpPr>
            <a:cxnSpLocks/>
          </p:cNvCxnSpPr>
          <p:nvPr/>
        </p:nvCxnSpPr>
        <p:spPr>
          <a:xfrm>
            <a:off x="4485373" y="6464595"/>
            <a:ext cx="717444"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46" name="Grafik 45"/>
          <p:cNvPicPr>
            <a:picLocks noChangeAspect="1"/>
          </p:cNvPicPr>
          <p:nvPr/>
        </p:nvPicPr>
        <p:blipFill>
          <a:blip r:embed="rId3"/>
          <a:stretch>
            <a:fillRect/>
          </a:stretch>
        </p:blipFill>
        <p:spPr>
          <a:xfrm>
            <a:off x="3484337" y="1279403"/>
            <a:ext cx="1250636" cy="1225232"/>
          </a:xfrm>
          <a:prstGeom prst="rect">
            <a:avLst/>
          </a:prstGeom>
          <a:effectLst>
            <a:outerShdw blurRad="50800" dist="50800" dir="5400000" algn="ctr" rotWithShape="0">
              <a:srgbClr val="000000">
                <a:alpha val="24000"/>
              </a:srgbClr>
            </a:outerShdw>
          </a:effectLst>
        </p:spPr>
      </p:pic>
      <p:pic>
        <p:nvPicPr>
          <p:cNvPr id="47" name="Grafik 46"/>
          <p:cNvPicPr>
            <a:picLocks noChangeAspect="1"/>
          </p:cNvPicPr>
          <p:nvPr/>
        </p:nvPicPr>
        <p:blipFill>
          <a:blip r:embed="rId3"/>
          <a:stretch>
            <a:fillRect/>
          </a:stretch>
        </p:blipFill>
        <p:spPr>
          <a:xfrm>
            <a:off x="4489337" y="67233"/>
            <a:ext cx="1250636" cy="1225232"/>
          </a:xfrm>
          <a:prstGeom prst="rect">
            <a:avLst/>
          </a:prstGeom>
          <a:effectLst>
            <a:outerShdw blurRad="50800" dist="50800" dir="5400000" algn="ctr" rotWithShape="0">
              <a:srgbClr val="000000">
                <a:alpha val="24000"/>
              </a:srgbClr>
            </a:outerShdw>
          </a:effectLst>
        </p:spPr>
      </p:pic>
      <p:pic>
        <p:nvPicPr>
          <p:cNvPr id="48" name="Grafik 47"/>
          <p:cNvPicPr>
            <a:picLocks noChangeAspect="1"/>
          </p:cNvPicPr>
          <p:nvPr/>
        </p:nvPicPr>
        <p:blipFill>
          <a:blip r:embed="rId3"/>
          <a:stretch>
            <a:fillRect/>
          </a:stretch>
        </p:blipFill>
        <p:spPr>
          <a:xfrm>
            <a:off x="6027481" y="827089"/>
            <a:ext cx="1250636" cy="1225232"/>
          </a:xfrm>
          <a:prstGeom prst="rect">
            <a:avLst/>
          </a:prstGeom>
          <a:effectLst>
            <a:outerShdw blurRad="50800" dist="50800" dir="5400000" algn="ctr" rotWithShape="0">
              <a:srgbClr val="000000">
                <a:alpha val="24000"/>
              </a:srgbClr>
            </a:outerShdw>
          </a:effectLst>
        </p:spPr>
      </p:pic>
      <p:pic>
        <p:nvPicPr>
          <p:cNvPr id="49" name="Grafik 48"/>
          <p:cNvPicPr>
            <a:picLocks noChangeAspect="1"/>
          </p:cNvPicPr>
          <p:nvPr/>
        </p:nvPicPr>
        <p:blipFill>
          <a:blip r:embed="rId3"/>
          <a:stretch>
            <a:fillRect/>
          </a:stretch>
        </p:blipFill>
        <p:spPr>
          <a:xfrm>
            <a:off x="7802929" y="147496"/>
            <a:ext cx="1250636" cy="1225232"/>
          </a:xfrm>
          <a:prstGeom prst="rect">
            <a:avLst/>
          </a:prstGeom>
          <a:effectLst>
            <a:outerShdw blurRad="50800" dist="50800" dir="5400000" algn="ctr" rotWithShape="0">
              <a:srgbClr val="000000">
                <a:alpha val="24000"/>
              </a:srgbClr>
            </a:outerShdw>
          </a:effectLst>
        </p:spPr>
      </p:pic>
      <p:pic>
        <p:nvPicPr>
          <p:cNvPr id="50" name="Grafik 49"/>
          <p:cNvPicPr>
            <a:picLocks noChangeAspect="1"/>
          </p:cNvPicPr>
          <p:nvPr/>
        </p:nvPicPr>
        <p:blipFill>
          <a:blip r:embed="rId3"/>
          <a:stretch>
            <a:fillRect/>
          </a:stretch>
        </p:blipFill>
        <p:spPr>
          <a:xfrm>
            <a:off x="8520396" y="1772858"/>
            <a:ext cx="1250636" cy="1225232"/>
          </a:xfrm>
          <a:prstGeom prst="rect">
            <a:avLst/>
          </a:prstGeom>
          <a:effectLst>
            <a:outerShdw blurRad="50800" dist="50800" dir="5400000" algn="ctr" rotWithShape="0">
              <a:srgbClr val="000000">
                <a:alpha val="24000"/>
              </a:srgbClr>
            </a:outerShdw>
          </a:effectLst>
        </p:spPr>
      </p:pic>
      <p:pic>
        <p:nvPicPr>
          <p:cNvPr id="51" name="Grafik 50"/>
          <p:cNvPicPr>
            <a:picLocks noChangeAspect="1"/>
          </p:cNvPicPr>
          <p:nvPr/>
        </p:nvPicPr>
        <p:blipFill>
          <a:blip r:embed="rId3"/>
          <a:stretch>
            <a:fillRect/>
          </a:stretch>
        </p:blipFill>
        <p:spPr>
          <a:xfrm>
            <a:off x="10206833" y="2854347"/>
            <a:ext cx="1250636" cy="1225232"/>
          </a:xfrm>
          <a:prstGeom prst="rect">
            <a:avLst/>
          </a:prstGeom>
          <a:effectLst>
            <a:outerShdw blurRad="50800" dist="50800" dir="5400000" algn="ctr" rotWithShape="0">
              <a:srgbClr val="000000">
                <a:alpha val="24000"/>
              </a:srgbClr>
            </a:outerShdw>
          </a:effectLst>
        </p:spPr>
      </p:pic>
      <p:pic>
        <p:nvPicPr>
          <p:cNvPr id="52" name="Grafik 51"/>
          <p:cNvPicPr>
            <a:picLocks noChangeAspect="1"/>
          </p:cNvPicPr>
          <p:nvPr/>
        </p:nvPicPr>
        <p:blipFill>
          <a:blip r:embed="rId3"/>
          <a:stretch>
            <a:fillRect/>
          </a:stretch>
        </p:blipFill>
        <p:spPr>
          <a:xfrm>
            <a:off x="10396350" y="153788"/>
            <a:ext cx="1250636" cy="1225232"/>
          </a:xfrm>
          <a:prstGeom prst="rect">
            <a:avLst/>
          </a:prstGeom>
          <a:effectLst>
            <a:outerShdw blurRad="50800" dist="50800" dir="5400000" algn="ctr" rotWithShape="0">
              <a:srgbClr val="000000">
                <a:alpha val="24000"/>
              </a:srgbClr>
            </a:outerShdw>
          </a:effectLst>
        </p:spPr>
      </p:pic>
      <p:pic>
        <p:nvPicPr>
          <p:cNvPr id="54" name="Grafik 53"/>
          <p:cNvPicPr>
            <a:picLocks noChangeAspect="1"/>
          </p:cNvPicPr>
          <p:nvPr/>
        </p:nvPicPr>
        <p:blipFill>
          <a:blip r:embed="rId4"/>
          <a:stretch>
            <a:fillRect/>
          </a:stretch>
        </p:blipFill>
        <p:spPr>
          <a:xfrm>
            <a:off x="3495766" y="1747693"/>
            <a:ext cx="5762750" cy="532438"/>
          </a:xfrm>
          <a:prstGeom prst="rect">
            <a:avLst/>
          </a:prstGeom>
          <a:effectLst>
            <a:outerShdw blurRad="50800" dist="50800" dir="5400000" sx="1000" sy="1000" algn="ctr" rotWithShape="0">
              <a:srgbClr val="000000">
                <a:alpha val="43137"/>
              </a:srgbClr>
            </a:outerShdw>
          </a:effectLst>
        </p:spPr>
      </p:pic>
      <p:pic>
        <p:nvPicPr>
          <p:cNvPr id="55" name="Grafik 54"/>
          <p:cNvPicPr>
            <a:picLocks noChangeAspect="1"/>
          </p:cNvPicPr>
          <p:nvPr/>
        </p:nvPicPr>
        <p:blipFill>
          <a:blip r:embed="rId5"/>
          <a:stretch>
            <a:fillRect/>
          </a:stretch>
        </p:blipFill>
        <p:spPr>
          <a:xfrm>
            <a:off x="4745473" y="481301"/>
            <a:ext cx="5762750" cy="532438"/>
          </a:xfrm>
          <a:prstGeom prst="rect">
            <a:avLst/>
          </a:prstGeom>
        </p:spPr>
      </p:pic>
      <p:pic>
        <p:nvPicPr>
          <p:cNvPr id="56" name="Grafik 55"/>
          <p:cNvPicPr>
            <a:picLocks noChangeAspect="1"/>
          </p:cNvPicPr>
          <p:nvPr/>
        </p:nvPicPr>
        <p:blipFill>
          <a:blip r:embed="rId6"/>
          <a:stretch>
            <a:fillRect/>
          </a:stretch>
        </p:blipFill>
        <p:spPr>
          <a:xfrm>
            <a:off x="6378330" y="1279472"/>
            <a:ext cx="5762750" cy="532438"/>
          </a:xfrm>
          <a:prstGeom prst="rect">
            <a:avLst/>
          </a:prstGeom>
        </p:spPr>
      </p:pic>
      <p:pic>
        <p:nvPicPr>
          <p:cNvPr id="57" name="Grafik 56"/>
          <p:cNvPicPr>
            <a:picLocks noChangeAspect="1"/>
          </p:cNvPicPr>
          <p:nvPr/>
        </p:nvPicPr>
        <p:blipFill>
          <a:blip r:embed="rId7"/>
          <a:stretch>
            <a:fillRect/>
          </a:stretch>
        </p:blipFill>
        <p:spPr>
          <a:xfrm>
            <a:off x="8247988" y="572165"/>
            <a:ext cx="5762750" cy="532438"/>
          </a:xfrm>
          <a:prstGeom prst="rect">
            <a:avLst/>
          </a:prstGeom>
        </p:spPr>
      </p:pic>
      <p:pic>
        <p:nvPicPr>
          <p:cNvPr id="58" name="Grafik 57"/>
          <p:cNvPicPr>
            <a:picLocks noChangeAspect="1"/>
          </p:cNvPicPr>
          <p:nvPr/>
        </p:nvPicPr>
        <p:blipFill>
          <a:blip r:embed="rId8"/>
          <a:stretch>
            <a:fillRect/>
          </a:stretch>
        </p:blipFill>
        <p:spPr>
          <a:xfrm>
            <a:off x="8638383" y="2229846"/>
            <a:ext cx="5762750" cy="532438"/>
          </a:xfrm>
          <a:prstGeom prst="rect">
            <a:avLst/>
          </a:prstGeom>
        </p:spPr>
      </p:pic>
      <p:pic>
        <p:nvPicPr>
          <p:cNvPr id="59" name="Grafik 58"/>
          <p:cNvPicPr>
            <a:picLocks noChangeAspect="1"/>
          </p:cNvPicPr>
          <p:nvPr/>
        </p:nvPicPr>
        <p:blipFill>
          <a:blip r:embed="rId9"/>
          <a:stretch>
            <a:fillRect/>
          </a:stretch>
        </p:blipFill>
        <p:spPr>
          <a:xfrm>
            <a:off x="10657415" y="591399"/>
            <a:ext cx="5762750" cy="532438"/>
          </a:xfrm>
          <a:prstGeom prst="rect">
            <a:avLst/>
          </a:prstGeom>
        </p:spPr>
      </p:pic>
      <p:pic>
        <p:nvPicPr>
          <p:cNvPr id="61" name="Grafik 60"/>
          <p:cNvPicPr>
            <a:picLocks noChangeAspect="1"/>
          </p:cNvPicPr>
          <p:nvPr/>
        </p:nvPicPr>
        <p:blipFill>
          <a:blip r:embed="rId10"/>
          <a:stretch>
            <a:fillRect/>
          </a:stretch>
        </p:blipFill>
        <p:spPr>
          <a:xfrm>
            <a:off x="7924441" y="3189086"/>
            <a:ext cx="5762750" cy="709409"/>
          </a:xfrm>
          <a:prstGeom prst="rect">
            <a:avLst/>
          </a:prstGeom>
        </p:spPr>
      </p:pic>
      <p:pic>
        <p:nvPicPr>
          <p:cNvPr id="62" name="Grafik 61"/>
          <p:cNvPicPr>
            <a:picLocks noChangeAspect="1"/>
          </p:cNvPicPr>
          <p:nvPr/>
        </p:nvPicPr>
        <p:blipFill>
          <a:blip r:embed="rId3"/>
          <a:stretch>
            <a:fillRect/>
          </a:stretch>
        </p:blipFill>
        <p:spPr>
          <a:xfrm>
            <a:off x="7549611" y="6438115"/>
            <a:ext cx="406884" cy="398619"/>
          </a:xfrm>
          <a:prstGeom prst="rect">
            <a:avLst/>
          </a:prstGeom>
          <a:effectLst>
            <a:outerShdw blurRad="50800" dist="50800" dir="5400000" algn="ctr" rotWithShape="0">
              <a:srgbClr val="000000">
                <a:alpha val="24000"/>
              </a:srgbClr>
            </a:outerShdw>
          </a:effectLst>
        </p:spPr>
      </p:pic>
      <p:pic>
        <p:nvPicPr>
          <p:cNvPr id="66" name="Grafik 65"/>
          <p:cNvPicPr>
            <a:picLocks noChangeAspect="1"/>
          </p:cNvPicPr>
          <p:nvPr/>
        </p:nvPicPr>
        <p:blipFill>
          <a:blip r:embed="rId3"/>
          <a:stretch>
            <a:fillRect/>
          </a:stretch>
        </p:blipFill>
        <p:spPr>
          <a:xfrm>
            <a:off x="11159133" y="3628520"/>
            <a:ext cx="617252" cy="604714"/>
          </a:xfrm>
          <a:prstGeom prst="rect">
            <a:avLst/>
          </a:prstGeom>
          <a:effectLst>
            <a:outerShdw blurRad="50800" dist="50800" dir="5400000" algn="ctr" rotWithShape="0">
              <a:srgbClr val="000000">
                <a:alpha val="24000"/>
              </a:srgbClr>
            </a:outerShdw>
          </a:effectLst>
        </p:spPr>
      </p:pic>
      <p:pic>
        <p:nvPicPr>
          <p:cNvPr id="67" name="Grafik 66"/>
          <p:cNvPicPr>
            <a:picLocks noChangeAspect="1"/>
          </p:cNvPicPr>
          <p:nvPr/>
        </p:nvPicPr>
        <p:blipFill>
          <a:blip r:embed="rId3"/>
          <a:stretch>
            <a:fillRect/>
          </a:stretch>
        </p:blipFill>
        <p:spPr>
          <a:xfrm>
            <a:off x="10143742" y="1940173"/>
            <a:ext cx="617252" cy="604714"/>
          </a:xfrm>
          <a:prstGeom prst="rect">
            <a:avLst/>
          </a:prstGeom>
          <a:effectLst>
            <a:outerShdw blurRad="50800" dist="50800" dir="5400000" algn="ctr" rotWithShape="0">
              <a:srgbClr val="000000">
                <a:alpha val="24000"/>
              </a:srgbClr>
            </a:outerShdw>
          </a:effectLst>
        </p:spPr>
      </p:pic>
      <p:pic>
        <p:nvPicPr>
          <p:cNvPr id="68" name="Grafik 67"/>
          <p:cNvPicPr>
            <a:picLocks noChangeAspect="1"/>
          </p:cNvPicPr>
          <p:nvPr/>
        </p:nvPicPr>
        <p:blipFill>
          <a:blip r:embed="rId3"/>
          <a:stretch>
            <a:fillRect/>
          </a:stretch>
        </p:blipFill>
        <p:spPr>
          <a:xfrm>
            <a:off x="7082758" y="-18036"/>
            <a:ext cx="617252" cy="604714"/>
          </a:xfrm>
          <a:prstGeom prst="rect">
            <a:avLst/>
          </a:prstGeom>
          <a:effectLst>
            <a:outerShdw blurRad="50800" dist="50800" dir="5400000" algn="ctr" rotWithShape="0">
              <a:srgbClr val="000000">
                <a:alpha val="24000"/>
              </a:srgbClr>
            </a:outerShdw>
          </a:effectLst>
        </p:spPr>
      </p:pic>
      <p:pic>
        <p:nvPicPr>
          <p:cNvPr id="69" name="Grafik 68"/>
          <p:cNvPicPr>
            <a:picLocks noChangeAspect="1"/>
          </p:cNvPicPr>
          <p:nvPr/>
        </p:nvPicPr>
        <p:blipFill>
          <a:blip r:embed="rId3"/>
          <a:stretch>
            <a:fillRect/>
          </a:stretch>
        </p:blipFill>
        <p:spPr>
          <a:xfrm>
            <a:off x="3765455" y="195166"/>
            <a:ext cx="617252" cy="604714"/>
          </a:xfrm>
          <a:prstGeom prst="rect">
            <a:avLst/>
          </a:prstGeom>
          <a:effectLst>
            <a:outerShdw blurRad="50800" dist="50800" dir="5400000" algn="ctr" rotWithShape="0">
              <a:srgbClr val="000000">
                <a:alpha val="24000"/>
              </a:srgbClr>
            </a:outerShdw>
          </a:effectLst>
        </p:spPr>
      </p:pic>
      <p:pic>
        <p:nvPicPr>
          <p:cNvPr id="70" name="Grafik 69"/>
          <p:cNvPicPr>
            <a:picLocks noChangeAspect="1"/>
          </p:cNvPicPr>
          <p:nvPr/>
        </p:nvPicPr>
        <p:blipFill>
          <a:blip r:embed="rId11"/>
          <a:stretch>
            <a:fillRect/>
          </a:stretch>
        </p:blipFill>
        <p:spPr>
          <a:xfrm>
            <a:off x="8733238" y="1027643"/>
            <a:ext cx="1094751" cy="676921"/>
          </a:xfrm>
          <a:prstGeom prst="rect">
            <a:avLst/>
          </a:prstGeom>
        </p:spPr>
      </p:pic>
      <p:pic>
        <p:nvPicPr>
          <p:cNvPr id="71" name="Grafik 70"/>
          <p:cNvPicPr>
            <a:picLocks noChangeAspect="1"/>
          </p:cNvPicPr>
          <p:nvPr/>
        </p:nvPicPr>
        <p:blipFill>
          <a:blip r:embed="rId12"/>
          <a:stretch>
            <a:fillRect/>
          </a:stretch>
        </p:blipFill>
        <p:spPr>
          <a:xfrm flipH="1">
            <a:off x="2992427" y="481640"/>
            <a:ext cx="993760" cy="656069"/>
          </a:xfrm>
          <a:prstGeom prst="rect">
            <a:avLst/>
          </a:prstGeom>
        </p:spPr>
      </p:pic>
      <p:pic>
        <p:nvPicPr>
          <p:cNvPr id="72" name="Grafik 71"/>
          <p:cNvPicPr>
            <a:picLocks noChangeAspect="1"/>
          </p:cNvPicPr>
          <p:nvPr/>
        </p:nvPicPr>
        <p:blipFill>
          <a:blip r:embed="rId13"/>
          <a:stretch>
            <a:fillRect/>
          </a:stretch>
        </p:blipFill>
        <p:spPr>
          <a:xfrm>
            <a:off x="8024179" y="6149144"/>
            <a:ext cx="956400" cy="645570"/>
          </a:xfrm>
          <a:prstGeom prst="rect">
            <a:avLst/>
          </a:prstGeom>
        </p:spPr>
      </p:pic>
      <p:pic>
        <p:nvPicPr>
          <p:cNvPr id="73" name="Grafik 72"/>
          <p:cNvPicPr>
            <a:picLocks noChangeAspect="1"/>
          </p:cNvPicPr>
          <p:nvPr/>
        </p:nvPicPr>
        <p:blipFill>
          <a:blip r:embed="rId3"/>
          <a:stretch>
            <a:fillRect/>
          </a:stretch>
        </p:blipFill>
        <p:spPr>
          <a:xfrm>
            <a:off x="1883528" y="6438116"/>
            <a:ext cx="404763" cy="396541"/>
          </a:xfrm>
          <a:prstGeom prst="rect">
            <a:avLst/>
          </a:prstGeom>
          <a:effectLst>
            <a:outerShdw blurRad="50800" dist="50800" dir="5400000" algn="ctr" rotWithShape="0">
              <a:srgbClr val="000000">
                <a:alpha val="24000"/>
              </a:srgbClr>
            </a:outerShdw>
          </a:effectLst>
        </p:spPr>
      </p:pic>
      <p:pic>
        <p:nvPicPr>
          <p:cNvPr id="74" name="Grafik 73"/>
          <p:cNvPicPr>
            <a:picLocks noChangeAspect="1"/>
          </p:cNvPicPr>
          <p:nvPr/>
        </p:nvPicPr>
        <p:blipFill>
          <a:blip r:embed="rId3"/>
          <a:stretch>
            <a:fillRect/>
          </a:stretch>
        </p:blipFill>
        <p:spPr>
          <a:xfrm>
            <a:off x="2428919" y="6135397"/>
            <a:ext cx="617252" cy="604714"/>
          </a:xfrm>
          <a:prstGeom prst="rect">
            <a:avLst/>
          </a:prstGeom>
          <a:effectLst>
            <a:outerShdw blurRad="50800" dist="50800" dir="5400000" algn="ctr" rotWithShape="0">
              <a:srgbClr val="000000">
                <a:alpha val="24000"/>
              </a:srgbClr>
            </a:outerShdw>
          </a:effectLst>
        </p:spPr>
      </p:pic>
      <p:pic>
        <p:nvPicPr>
          <p:cNvPr id="75" name="Grafik 74"/>
          <p:cNvPicPr>
            <a:picLocks noChangeAspect="1"/>
          </p:cNvPicPr>
          <p:nvPr/>
        </p:nvPicPr>
        <p:blipFill>
          <a:blip r:embed="rId3"/>
          <a:stretch>
            <a:fillRect/>
          </a:stretch>
        </p:blipFill>
        <p:spPr>
          <a:xfrm>
            <a:off x="7218881" y="6326881"/>
            <a:ext cx="227080" cy="222467"/>
          </a:xfrm>
          <a:prstGeom prst="rect">
            <a:avLst/>
          </a:prstGeom>
          <a:effectLst>
            <a:outerShdw blurRad="50800" dist="50800" dir="5400000" algn="ctr" rotWithShape="0">
              <a:srgbClr val="000000">
                <a:alpha val="24000"/>
              </a:srgbClr>
            </a:outerShdw>
          </a:effectLst>
        </p:spPr>
      </p:pic>
      <p:pic>
        <p:nvPicPr>
          <p:cNvPr id="76" name="Grafik 75"/>
          <p:cNvPicPr>
            <a:picLocks noChangeAspect="1"/>
          </p:cNvPicPr>
          <p:nvPr/>
        </p:nvPicPr>
        <p:blipFill>
          <a:blip r:embed="rId3"/>
          <a:stretch>
            <a:fillRect/>
          </a:stretch>
        </p:blipFill>
        <p:spPr>
          <a:xfrm>
            <a:off x="3044281" y="147496"/>
            <a:ext cx="227080" cy="222467"/>
          </a:xfrm>
          <a:prstGeom prst="rect">
            <a:avLst/>
          </a:prstGeom>
          <a:effectLst>
            <a:outerShdw blurRad="50800" dist="50800" dir="5400000" algn="ctr" rotWithShape="0">
              <a:srgbClr val="000000">
                <a:alpha val="24000"/>
              </a:srgbClr>
            </a:outerShdw>
          </a:effectLst>
        </p:spPr>
      </p:pic>
      <p:pic>
        <p:nvPicPr>
          <p:cNvPr id="77" name="Grafik 76"/>
          <p:cNvPicPr>
            <a:picLocks noChangeAspect="1"/>
          </p:cNvPicPr>
          <p:nvPr/>
        </p:nvPicPr>
        <p:blipFill>
          <a:blip r:embed="rId3"/>
          <a:stretch>
            <a:fillRect/>
          </a:stretch>
        </p:blipFill>
        <p:spPr>
          <a:xfrm>
            <a:off x="4950663" y="1495228"/>
            <a:ext cx="227080" cy="222467"/>
          </a:xfrm>
          <a:prstGeom prst="rect">
            <a:avLst/>
          </a:prstGeom>
          <a:effectLst>
            <a:outerShdw blurRad="50800" dist="50800" dir="5400000" algn="ctr" rotWithShape="0">
              <a:srgbClr val="000000">
                <a:alpha val="24000"/>
              </a:srgbClr>
            </a:outerShdw>
          </a:effectLst>
        </p:spPr>
      </p:pic>
      <p:pic>
        <p:nvPicPr>
          <p:cNvPr id="78" name="Grafik 77"/>
          <p:cNvPicPr>
            <a:picLocks noChangeAspect="1"/>
          </p:cNvPicPr>
          <p:nvPr/>
        </p:nvPicPr>
        <p:blipFill>
          <a:blip r:embed="rId3"/>
          <a:stretch>
            <a:fillRect/>
          </a:stretch>
        </p:blipFill>
        <p:spPr>
          <a:xfrm>
            <a:off x="7636112" y="1329558"/>
            <a:ext cx="227080" cy="222467"/>
          </a:xfrm>
          <a:prstGeom prst="rect">
            <a:avLst/>
          </a:prstGeom>
          <a:effectLst>
            <a:outerShdw blurRad="50800" dist="50800" dir="5400000" algn="ctr" rotWithShape="0">
              <a:srgbClr val="000000">
                <a:alpha val="24000"/>
              </a:srgbClr>
            </a:outerShdw>
          </a:effectLst>
        </p:spPr>
      </p:pic>
      <p:pic>
        <p:nvPicPr>
          <p:cNvPr id="80" name="Grafik 79"/>
          <p:cNvPicPr>
            <a:picLocks noChangeAspect="1"/>
          </p:cNvPicPr>
          <p:nvPr/>
        </p:nvPicPr>
        <p:blipFill>
          <a:blip r:embed="rId3"/>
          <a:stretch>
            <a:fillRect/>
          </a:stretch>
        </p:blipFill>
        <p:spPr>
          <a:xfrm>
            <a:off x="7874021" y="3018663"/>
            <a:ext cx="617252" cy="604714"/>
          </a:xfrm>
          <a:prstGeom prst="rect">
            <a:avLst/>
          </a:prstGeom>
          <a:effectLst>
            <a:outerShdw blurRad="50800" dist="50800" dir="5400000" algn="ctr" rotWithShape="0">
              <a:srgbClr val="000000">
                <a:alpha val="24000"/>
              </a:srgbClr>
            </a:outerShdw>
          </a:effectLst>
        </p:spPr>
      </p:pic>
      <p:pic>
        <p:nvPicPr>
          <p:cNvPr id="81" name="Grafik 80"/>
          <p:cNvPicPr>
            <a:picLocks noChangeAspect="1"/>
          </p:cNvPicPr>
          <p:nvPr/>
        </p:nvPicPr>
        <p:blipFill>
          <a:blip r:embed="rId14"/>
          <a:stretch>
            <a:fillRect/>
          </a:stretch>
        </p:blipFill>
        <p:spPr>
          <a:xfrm>
            <a:off x="10543896" y="1250796"/>
            <a:ext cx="1693617" cy="1693617"/>
          </a:xfrm>
          <a:prstGeom prst="rect">
            <a:avLst/>
          </a:prstGeom>
        </p:spPr>
      </p:pic>
      <p:pic>
        <p:nvPicPr>
          <p:cNvPr id="82" name="Grafik 81"/>
          <p:cNvPicPr>
            <a:picLocks noChangeAspect="1"/>
          </p:cNvPicPr>
          <p:nvPr/>
        </p:nvPicPr>
        <p:blipFill>
          <a:blip r:embed="rId15"/>
          <a:stretch>
            <a:fillRect/>
          </a:stretch>
        </p:blipFill>
        <p:spPr>
          <a:xfrm>
            <a:off x="2751269" y="3603951"/>
            <a:ext cx="1524213" cy="1524213"/>
          </a:xfrm>
          <a:prstGeom prst="rect">
            <a:avLst/>
          </a:prstGeom>
        </p:spPr>
      </p:pic>
    </p:spTree>
    <p:extLst>
      <p:ext uri="{BB962C8B-B14F-4D97-AF65-F5344CB8AC3E}">
        <p14:creationId xmlns:p14="http://schemas.microsoft.com/office/powerpoint/2010/main" val="800631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dirty="0"/>
              <a:t>Daisy and her parents are happy but there are several threats for them. These threats can not only harm dolphins but all the other life in the ocean as well! </a:t>
            </a:r>
            <a:endParaRPr lang="de-DE" dirty="0"/>
          </a:p>
        </p:txBody>
      </p:sp>
      <p:sp>
        <p:nvSpPr>
          <p:cNvPr id="5" name="Textfeld 4"/>
          <p:cNvSpPr txBox="1"/>
          <p:nvPr/>
        </p:nvSpPr>
        <p:spPr>
          <a:xfrm>
            <a:off x="8443924" y="5786949"/>
            <a:ext cx="2931736" cy="261610"/>
          </a:xfrm>
          <a:prstGeom prst="rect">
            <a:avLst/>
          </a:prstGeom>
          <a:noFill/>
        </p:spPr>
        <p:txBody>
          <a:bodyPr wrap="square" rtlCol="0">
            <a:spAutoFit/>
          </a:bodyPr>
          <a:lstStyle/>
          <a:p>
            <a:pPr algn="r"/>
            <a:r>
              <a:rPr lang="en-GB" sz="1100" dirty="0">
                <a:solidFill>
                  <a:schemeClr val="bg1">
                    <a:lumMod val="95000"/>
                  </a:schemeClr>
                </a:solidFill>
              </a:rPr>
              <a:t>Source</a:t>
            </a:r>
            <a:endParaRPr lang="de-DE" sz="1100" dirty="0">
              <a:solidFill>
                <a:schemeClr val="bg1">
                  <a:lumMod val="95000"/>
                </a:schemeClr>
              </a:solidFill>
            </a:endParaRPr>
          </a:p>
        </p:txBody>
      </p:sp>
      <p:pic>
        <p:nvPicPr>
          <p:cNvPr id="7" name="Inhaltsplatzhalter 6"/>
          <p:cNvPicPr>
            <a:picLocks noGrp="1" noChangeAspect="1"/>
          </p:cNvPicPr>
          <p:nvPr>
            <p:ph idx="1"/>
          </p:nvPr>
        </p:nvPicPr>
        <p:blipFill rotWithShape="1">
          <a:blip r:embed="rId2"/>
          <a:srcRect t="7054"/>
          <a:stretch/>
        </p:blipFill>
        <p:spPr>
          <a:xfrm>
            <a:off x="3563332" y="772998"/>
            <a:ext cx="8097625" cy="5322696"/>
          </a:xfrm>
          <a:prstGeom prst="rect">
            <a:avLst/>
          </a:prstGeom>
        </p:spPr>
      </p:pic>
    </p:spTree>
    <p:extLst>
      <p:ext uri="{BB962C8B-B14F-4D97-AF65-F5344CB8AC3E}">
        <p14:creationId xmlns:p14="http://schemas.microsoft.com/office/powerpoint/2010/main" val="858845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8224" y="1123837"/>
            <a:ext cx="3125971" cy="4724070"/>
          </a:xfrm>
        </p:spPr>
        <p:txBody>
          <a:bodyPr>
            <a:normAutofit/>
          </a:bodyPr>
          <a:lstStyle/>
          <a:p>
            <a:r>
              <a:rPr lang="en-GB" sz="2800" dirty="0"/>
              <a:t>When Daisy is busy with playing and learning, sometimes she doesn’t see the threats that could harm her!</a:t>
            </a:r>
            <a:br>
              <a:rPr lang="en-GB" sz="2800" dirty="0"/>
            </a:br>
            <a:br>
              <a:rPr lang="en-GB" sz="2800" dirty="0"/>
            </a:br>
            <a:r>
              <a:rPr lang="en-GB" sz="2800" dirty="0"/>
              <a:t>Can you look out for Daisy and find all the threats in the ocean to protect her? </a:t>
            </a:r>
            <a:endParaRPr lang="de-DE" sz="2800" dirty="0"/>
          </a:p>
        </p:txBody>
      </p:sp>
      <p:pic>
        <p:nvPicPr>
          <p:cNvPr id="7" name="Inhaltsplatzhalter 6" descr="Bildschirmausschnitt"/>
          <p:cNvPicPr>
            <a:picLocks noGrp="1" noChangeAspect="1"/>
          </p:cNvPicPr>
          <p:nvPr>
            <p:ph idx="1"/>
          </p:nvPr>
        </p:nvPicPr>
        <p:blipFill>
          <a:blip r:embed="rId2"/>
          <a:stretch>
            <a:fillRect/>
          </a:stretch>
        </p:blipFill>
        <p:spPr>
          <a:xfrm>
            <a:off x="5358876" y="490192"/>
            <a:ext cx="6537750" cy="5769206"/>
          </a:xfrm>
        </p:spPr>
      </p:pic>
      <p:pic>
        <p:nvPicPr>
          <p:cNvPr id="19" name="Grafik 18" descr="Bildschirmausschnitt"/>
          <p:cNvPicPr>
            <a:picLocks noChangeAspect="1"/>
          </p:cNvPicPr>
          <p:nvPr/>
        </p:nvPicPr>
        <p:blipFill>
          <a:blip r:embed="rId3"/>
          <a:stretch>
            <a:fillRect/>
          </a:stretch>
        </p:blipFill>
        <p:spPr>
          <a:xfrm>
            <a:off x="3264195" y="337623"/>
            <a:ext cx="1876914" cy="6520377"/>
          </a:xfrm>
          <a:prstGeom prst="rect">
            <a:avLst/>
          </a:prstGeom>
        </p:spPr>
      </p:pic>
      <p:pic>
        <p:nvPicPr>
          <p:cNvPr id="20" name="Grafik 19"/>
          <p:cNvPicPr>
            <a:picLocks noChangeAspect="1"/>
          </p:cNvPicPr>
          <p:nvPr/>
        </p:nvPicPr>
        <p:blipFill>
          <a:blip r:embed="rId4"/>
          <a:stretch>
            <a:fillRect/>
          </a:stretch>
        </p:blipFill>
        <p:spPr>
          <a:xfrm>
            <a:off x="4320884" y="136601"/>
            <a:ext cx="856490" cy="669133"/>
          </a:xfrm>
          <a:prstGeom prst="rect">
            <a:avLst/>
          </a:prstGeom>
        </p:spPr>
      </p:pic>
      <p:pic>
        <p:nvPicPr>
          <p:cNvPr id="21" name="Grafik 20"/>
          <p:cNvPicPr>
            <a:picLocks noChangeAspect="1"/>
          </p:cNvPicPr>
          <p:nvPr/>
        </p:nvPicPr>
        <p:blipFill>
          <a:blip r:embed="rId5"/>
          <a:stretch>
            <a:fillRect/>
          </a:stretch>
        </p:blipFill>
        <p:spPr>
          <a:xfrm>
            <a:off x="4406357" y="862671"/>
            <a:ext cx="700980" cy="699414"/>
          </a:xfrm>
          <a:prstGeom prst="rect">
            <a:avLst/>
          </a:prstGeom>
        </p:spPr>
      </p:pic>
      <p:pic>
        <p:nvPicPr>
          <p:cNvPr id="22" name="Grafik 21"/>
          <p:cNvPicPr>
            <a:picLocks noChangeAspect="1"/>
          </p:cNvPicPr>
          <p:nvPr/>
        </p:nvPicPr>
        <p:blipFill>
          <a:blip r:embed="rId6"/>
          <a:stretch>
            <a:fillRect/>
          </a:stretch>
        </p:blipFill>
        <p:spPr>
          <a:xfrm>
            <a:off x="3733626" y="2109835"/>
            <a:ext cx="898284" cy="825500"/>
          </a:xfrm>
          <a:prstGeom prst="rect">
            <a:avLst/>
          </a:prstGeom>
        </p:spPr>
      </p:pic>
      <p:pic>
        <p:nvPicPr>
          <p:cNvPr id="24" name="Grafik 23"/>
          <p:cNvPicPr>
            <a:picLocks noChangeAspect="1"/>
          </p:cNvPicPr>
          <p:nvPr/>
        </p:nvPicPr>
        <p:blipFill>
          <a:blip r:embed="rId7"/>
          <a:stretch>
            <a:fillRect/>
          </a:stretch>
        </p:blipFill>
        <p:spPr>
          <a:xfrm rot="4917927" flipV="1">
            <a:off x="4360909" y="3300683"/>
            <a:ext cx="470341" cy="538819"/>
          </a:xfrm>
          <a:prstGeom prst="rect">
            <a:avLst/>
          </a:prstGeom>
        </p:spPr>
      </p:pic>
      <p:pic>
        <p:nvPicPr>
          <p:cNvPr id="3" name="Grafik 2"/>
          <p:cNvPicPr>
            <a:picLocks noChangeAspect="1"/>
          </p:cNvPicPr>
          <p:nvPr/>
        </p:nvPicPr>
        <p:blipFill>
          <a:blip r:embed="rId8"/>
          <a:stretch>
            <a:fillRect/>
          </a:stretch>
        </p:blipFill>
        <p:spPr>
          <a:xfrm>
            <a:off x="3721356" y="3954484"/>
            <a:ext cx="1142775" cy="267736"/>
          </a:xfrm>
          <a:prstGeom prst="rect">
            <a:avLst/>
          </a:prstGeom>
        </p:spPr>
      </p:pic>
      <p:pic>
        <p:nvPicPr>
          <p:cNvPr id="4" name="Grafik 3"/>
          <p:cNvPicPr>
            <a:picLocks noChangeAspect="1"/>
          </p:cNvPicPr>
          <p:nvPr/>
        </p:nvPicPr>
        <p:blipFill>
          <a:blip r:embed="rId9"/>
          <a:stretch>
            <a:fillRect/>
          </a:stretch>
        </p:blipFill>
        <p:spPr>
          <a:xfrm>
            <a:off x="4187560" y="2978572"/>
            <a:ext cx="699275" cy="549281"/>
          </a:xfrm>
          <a:prstGeom prst="rect">
            <a:avLst/>
          </a:prstGeom>
        </p:spPr>
      </p:pic>
      <p:pic>
        <p:nvPicPr>
          <p:cNvPr id="5" name="Grafik 4"/>
          <p:cNvPicPr>
            <a:picLocks noChangeAspect="1"/>
          </p:cNvPicPr>
          <p:nvPr/>
        </p:nvPicPr>
        <p:blipFill>
          <a:blip r:embed="rId10"/>
          <a:stretch>
            <a:fillRect/>
          </a:stretch>
        </p:blipFill>
        <p:spPr>
          <a:xfrm rot="1554534" flipH="1">
            <a:off x="4041361" y="4386351"/>
            <a:ext cx="692194" cy="549077"/>
          </a:xfrm>
          <a:prstGeom prst="rect">
            <a:avLst/>
          </a:prstGeom>
        </p:spPr>
      </p:pic>
      <p:pic>
        <p:nvPicPr>
          <p:cNvPr id="6" name="Grafik 5"/>
          <p:cNvPicPr>
            <a:picLocks noChangeAspect="1"/>
          </p:cNvPicPr>
          <p:nvPr/>
        </p:nvPicPr>
        <p:blipFill>
          <a:blip r:embed="rId11"/>
          <a:stretch>
            <a:fillRect/>
          </a:stretch>
        </p:blipFill>
        <p:spPr>
          <a:xfrm rot="6908097" flipV="1">
            <a:off x="3803289" y="5512241"/>
            <a:ext cx="623950" cy="923367"/>
          </a:xfrm>
          <a:prstGeom prst="rect">
            <a:avLst/>
          </a:prstGeom>
        </p:spPr>
      </p:pic>
      <p:pic>
        <p:nvPicPr>
          <p:cNvPr id="8" name="Grafik 7"/>
          <p:cNvPicPr>
            <a:picLocks noChangeAspect="1"/>
          </p:cNvPicPr>
          <p:nvPr/>
        </p:nvPicPr>
        <p:blipFill>
          <a:blip r:embed="rId12"/>
          <a:stretch>
            <a:fillRect/>
          </a:stretch>
        </p:blipFill>
        <p:spPr>
          <a:xfrm>
            <a:off x="4515033" y="6134645"/>
            <a:ext cx="708757" cy="708757"/>
          </a:xfrm>
          <a:prstGeom prst="rect">
            <a:avLst/>
          </a:prstGeom>
        </p:spPr>
      </p:pic>
      <p:pic>
        <p:nvPicPr>
          <p:cNvPr id="9" name="Grafik 8"/>
          <p:cNvPicPr>
            <a:picLocks noChangeAspect="1"/>
          </p:cNvPicPr>
          <p:nvPr/>
        </p:nvPicPr>
        <p:blipFill>
          <a:blip r:embed="rId13"/>
          <a:stretch>
            <a:fillRect/>
          </a:stretch>
        </p:blipFill>
        <p:spPr>
          <a:xfrm>
            <a:off x="3357295" y="4932645"/>
            <a:ext cx="1036207" cy="562803"/>
          </a:xfrm>
          <a:prstGeom prst="rect">
            <a:avLst/>
          </a:prstGeom>
        </p:spPr>
      </p:pic>
      <p:pic>
        <p:nvPicPr>
          <p:cNvPr id="10" name="Grafik 9"/>
          <p:cNvPicPr>
            <a:picLocks noChangeAspect="1"/>
          </p:cNvPicPr>
          <p:nvPr/>
        </p:nvPicPr>
        <p:blipFill>
          <a:blip r:embed="rId14"/>
          <a:stretch>
            <a:fillRect/>
          </a:stretch>
        </p:blipFill>
        <p:spPr>
          <a:xfrm>
            <a:off x="4564367" y="1982407"/>
            <a:ext cx="726966" cy="717273"/>
          </a:xfrm>
          <a:prstGeom prst="rect">
            <a:avLst/>
          </a:prstGeom>
        </p:spPr>
      </p:pic>
    </p:spTree>
    <p:extLst>
      <p:ext uri="{BB962C8B-B14F-4D97-AF65-F5344CB8AC3E}">
        <p14:creationId xmlns:p14="http://schemas.microsoft.com/office/powerpoint/2010/main" val="653585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haltsplatzhalter 11"/>
          <p:cNvPicPr>
            <a:picLocks noGrp="1" noChangeAspect="1"/>
          </p:cNvPicPr>
          <p:nvPr>
            <p:ph idx="1"/>
          </p:nvPr>
        </p:nvPicPr>
        <p:blipFill rotWithShape="1">
          <a:blip r:embed="rId2"/>
          <a:srcRect l="15364" r="18341"/>
          <a:stretch/>
        </p:blipFill>
        <p:spPr>
          <a:xfrm>
            <a:off x="3473154" y="781759"/>
            <a:ext cx="5272103" cy="5296472"/>
          </a:xfrm>
          <a:prstGeom prst="rect">
            <a:avLst/>
          </a:prstGeom>
        </p:spPr>
      </p:pic>
      <p:sp>
        <p:nvSpPr>
          <p:cNvPr id="2" name="Titel 1"/>
          <p:cNvSpPr>
            <a:spLocks noGrp="1"/>
          </p:cNvSpPr>
          <p:nvPr>
            <p:ph type="title"/>
          </p:nvPr>
        </p:nvSpPr>
        <p:spPr/>
        <p:txBody>
          <a:bodyPr>
            <a:normAutofit fontScale="90000"/>
          </a:bodyPr>
          <a:lstStyle/>
          <a:p>
            <a:r>
              <a:rPr lang="en-GB" dirty="0"/>
              <a:t>Good that Daisy and you found all the threats. But then one day, evil people from a zoo come to take Daisy away from her parents! They capture her and put her in their prison in the zoo.</a:t>
            </a:r>
            <a:endParaRPr lang="de-DE" dirty="0"/>
          </a:p>
        </p:txBody>
      </p:sp>
      <p:pic>
        <p:nvPicPr>
          <p:cNvPr id="4" name="Grafik 3"/>
          <p:cNvPicPr>
            <a:picLocks noChangeAspect="1"/>
          </p:cNvPicPr>
          <p:nvPr/>
        </p:nvPicPr>
        <p:blipFill>
          <a:blip r:embed="rId3"/>
          <a:stretch>
            <a:fillRect/>
          </a:stretch>
        </p:blipFill>
        <p:spPr>
          <a:xfrm>
            <a:off x="8714705" y="791186"/>
            <a:ext cx="3477295" cy="5266484"/>
          </a:xfrm>
          <a:prstGeom prst="rect">
            <a:avLst/>
          </a:prstGeom>
        </p:spPr>
      </p:pic>
      <p:pic>
        <p:nvPicPr>
          <p:cNvPr id="6" name="Grafik 5"/>
          <p:cNvPicPr>
            <a:picLocks noChangeAspect="1"/>
          </p:cNvPicPr>
          <p:nvPr/>
        </p:nvPicPr>
        <p:blipFill rotWithShape="1">
          <a:blip r:embed="rId4"/>
          <a:srcRect t="34296" b="33117"/>
          <a:stretch/>
        </p:blipFill>
        <p:spPr>
          <a:xfrm>
            <a:off x="3393726" y="1223068"/>
            <a:ext cx="5272102" cy="873682"/>
          </a:xfrm>
          <a:prstGeom prst="rect">
            <a:avLst/>
          </a:prstGeom>
        </p:spPr>
      </p:pic>
      <p:pic>
        <p:nvPicPr>
          <p:cNvPr id="7" name="Grafik 6"/>
          <p:cNvPicPr>
            <a:picLocks noChangeAspect="1"/>
          </p:cNvPicPr>
          <p:nvPr/>
        </p:nvPicPr>
        <p:blipFill>
          <a:blip r:embed="rId5"/>
          <a:stretch>
            <a:fillRect/>
          </a:stretch>
        </p:blipFill>
        <p:spPr>
          <a:xfrm>
            <a:off x="3755291" y="1223067"/>
            <a:ext cx="4538043" cy="1082623"/>
          </a:xfrm>
          <a:prstGeom prst="rect">
            <a:avLst/>
          </a:prstGeom>
        </p:spPr>
      </p:pic>
      <p:sp>
        <p:nvSpPr>
          <p:cNvPr id="9" name="Verbotsymbol 8"/>
          <p:cNvSpPr/>
          <p:nvPr/>
        </p:nvSpPr>
        <p:spPr>
          <a:xfrm>
            <a:off x="4759039" y="1015936"/>
            <a:ext cx="2530548" cy="1289754"/>
          </a:xfrm>
          <a:prstGeom prst="noSmoking">
            <a:avLst>
              <a:gd name="adj" fmla="val 3790"/>
            </a:avLst>
          </a:prstGeom>
          <a:solidFill>
            <a:srgbClr val="E9435F"/>
          </a:solidFill>
          <a:ln w="38100">
            <a:solidFill>
              <a:srgbClr val="E94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pic>
        <p:nvPicPr>
          <p:cNvPr id="10" name="Grafik 9"/>
          <p:cNvPicPr>
            <a:picLocks noChangeAspect="1"/>
          </p:cNvPicPr>
          <p:nvPr/>
        </p:nvPicPr>
        <p:blipFill>
          <a:blip r:embed="rId6"/>
          <a:stretch>
            <a:fillRect/>
          </a:stretch>
        </p:blipFill>
        <p:spPr>
          <a:xfrm>
            <a:off x="6334812" y="3341479"/>
            <a:ext cx="131976" cy="326046"/>
          </a:xfrm>
          <a:prstGeom prst="rect">
            <a:avLst/>
          </a:prstGeom>
        </p:spPr>
      </p:pic>
      <p:sp>
        <p:nvSpPr>
          <p:cNvPr id="11" name="Textfeld 10"/>
          <p:cNvSpPr txBox="1"/>
          <p:nvPr/>
        </p:nvSpPr>
        <p:spPr>
          <a:xfrm>
            <a:off x="5813521" y="5857680"/>
            <a:ext cx="2931736" cy="230832"/>
          </a:xfrm>
          <a:prstGeom prst="rect">
            <a:avLst/>
          </a:prstGeom>
          <a:noFill/>
        </p:spPr>
        <p:txBody>
          <a:bodyPr wrap="square" rtlCol="0">
            <a:spAutoFit/>
          </a:bodyPr>
          <a:lstStyle/>
          <a:p>
            <a:pPr algn="r"/>
            <a:r>
              <a:rPr lang="en-GB" sz="900" dirty="0">
                <a:solidFill>
                  <a:schemeClr val="bg1">
                    <a:lumMod val="95000"/>
                  </a:schemeClr>
                </a:solidFill>
              </a:rPr>
              <a:t>Flickr.com, eddie.welker</a:t>
            </a:r>
            <a:endParaRPr lang="de-DE" sz="900" dirty="0">
              <a:solidFill>
                <a:schemeClr val="bg1">
                  <a:lumMod val="95000"/>
                </a:schemeClr>
              </a:solidFill>
            </a:endParaRPr>
          </a:p>
        </p:txBody>
      </p:sp>
    </p:spTree>
    <p:extLst>
      <p:ext uri="{BB962C8B-B14F-4D97-AF65-F5344CB8AC3E}">
        <p14:creationId xmlns:p14="http://schemas.microsoft.com/office/powerpoint/2010/main" val="3752136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sz="2800" dirty="0"/>
              <a:t>All Daisy wants is to be back in the wild ocean together with her parents.</a:t>
            </a:r>
            <a:br>
              <a:rPr lang="en-GB" sz="2800" dirty="0"/>
            </a:br>
            <a:r>
              <a:rPr lang="en-GB" sz="2800" dirty="0"/>
              <a:t>Luckily a young scientist called ……. comes to rescue Daisy!</a:t>
            </a:r>
            <a:br>
              <a:rPr lang="en-GB" sz="2800" dirty="0"/>
            </a:br>
            <a:br>
              <a:rPr lang="en-GB" sz="2800" dirty="0"/>
            </a:br>
            <a:r>
              <a:rPr lang="en-GB" sz="2800" dirty="0"/>
              <a:t>Can you help Daisy to escape from the zoo?</a:t>
            </a:r>
            <a:endParaRPr lang="de-DE" sz="2800" dirty="0"/>
          </a:p>
        </p:txBody>
      </p:sp>
      <p:pic>
        <p:nvPicPr>
          <p:cNvPr id="4" name="Grafik 3"/>
          <p:cNvPicPr>
            <a:picLocks noChangeAspect="1"/>
          </p:cNvPicPr>
          <p:nvPr/>
        </p:nvPicPr>
        <p:blipFill rotWithShape="1">
          <a:blip r:embed="rId2"/>
          <a:srcRect r="5311" b="6914"/>
          <a:stretch/>
        </p:blipFill>
        <p:spPr>
          <a:xfrm rot="5400000">
            <a:off x="5888710" y="-566331"/>
            <a:ext cx="5582944" cy="7169676"/>
          </a:xfrm>
          <a:prstGeom prst="rect">
            <a:avLst/>
          </a:prstGeom>
        </p:spPr>
      </p:pic>
      <p:pic>
        <p:nvPicPr>
          <p:cNvPr id="7" name="Grafik 6"/>
          <p:cNvPicPr>
            <a:picLocks noChangeAspect="1"/>
          </p:cNvPicPr>
          <p:nvPr/>
        </p:nvPicPr>
        <p:blipFill>
          <a:blip r:embed="rId3"/>
          <a:stretch>
            <a:fillRect/>
          </a:stretch>
        </p:blipFill>
        <p:spPr>
          <a:xfrm flipH="1">
            <a:off x="4404051" y="381867"/>
            <a:ext cx="510094" cy="879824"/>
          </a:xfrm>
          <a:prstGeom prst="rect">
            <a:avLst/>
          </a:prstGeom>
        </p:spPr>
      </p:pic>
      <p:pic>
        <p:nvPicPr>
          <p:cNvPr id="8" name="Grafik 7"/>
          <p:cNvPicPr>
            <a:picLocks noChangeAspect="1"/>
          </p:cNvPicPr>
          <p:nvPr/>
        </p:nvPicPr>
        <p:blipFill rotWithShape="1">
          <a:blip r:embed="rId4"/>
          <a:srcRect l="25007"/>
          <a:stretch/>
        </p:blipFill>
        <p:spPr>
          <a:xfrm>
            <a:off x="5102409" y="432668"/>
            <a:ext cx="841496" cy="680799"/>
          </a:xfrm>
          <a:prstGeom prst="rect">
            <a:avLst/>
          </a:prstGeom>
        </p:spPr>
      </p:pic>
      <p:pic>
        <p:nvPicPr>
          <p:cNvPr id="5" name="Grafik 4"/>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rot="914436">
            <a:off x="4695419" y="530093"/>
            <a:ext cx="648581" cy="892133"/>
          </a:xfrm>
          <a:prstGeom prst="rect">
            <a:avLst/>
          </a:prstGeom>
        </p:spPr>
      </p:pic>
      <p:sp>
        <p:nvSpPr>
          <p:cNvPr id="10" name="Textfeld 9"/>
          <p:cNvSpPr txBox="1"/>
          <p:nvPr/>
        </p:nvSpPr>
        <p:spPr>
          <a:xfrm>
            <a:off x="3359343" y="219904"/>
            <a:ext cx="1369119" cy="369332"/>
          </a:xfrm>
          <a:prstGeom prst="rect">
            <a:avLst/>
          </a:prstGeom>
          <a:noFill/>
        </p:spPr>
        <p:txBody>
          <a:bodyPr wrap="square" rtlCol="0">
            <a:spAutoFit/>
          </a:bodyPr>
          <a:lstStyle/>
          <a:p>
            <a:r>
              <a:rPr lang="en-GB" b="1" dirty="0">
                <a:solidFill>
                  <a:schemeClr val="accent6"/>
                </a:solidFill>
                <a:latin typeface="Comic Sans MS" panose="030F0702030302020204" pitchFamily="66" charset="0"/>
              </a:rPr>
              <a:t>Captivity</a:t>
            </a:r>
            <a:endParaRPr lang="de-DE" b="1" dirty="0">
              <a:solidFill>
                <a:schemeClr val="accent6"/>
              </a:solidFill>
              <a:latin typeface="Comic Sans MS" panose="030F0702030302020204" pitchFamily="66" charset="0"/>
            </a:endParaRPr>
          </a:p>
        </p:txBody>
      </p:sp>
      <p:pic>
        <p:nvPicPr>
          <p:cNvPr id="11" name="Grafik 10"/>
          <p:cNvPicPr>
            <a:picLocks noChangeAspect="1"/>
          </p:cNvPicPr>
          <p:nvPr/>
        </p:nvPicPr>
        <p:blipFill>
          <a:blip r:embed="rId7"/>
          <a:stretch>
            <a:fillRect/>
          </a:stretch>
        </p:blipFill>
        <p:spPr>
          <a:xfrm flipH="1">
            <a:off x="11284417" y="5567954"/>
            <a:ext cx="857745" cy="1290046"/>
          </a:xfrm>
          <a:prstGeom prst="rect">
            <a:avLst/>
          </a:prstGeom>
        </p:spPr>
      </p:pic>
      <p:grpSp>
        <p:nvGrpSpPr>
          <p:cNvPr id="15" name="Gruppieren 14"/>
          <p:cNvGrpSpPr/>
          <p:nvPr/>
        </p:nvGrpSpPr>
        <p:grpSpPr>
          <a:xfrm rot="20973234">
            <a:off x="10745674" y="5878256"/>
            <a:ext cx="851509" cy="1075859"/>
            <a:chOff x="10049188" y="5718463"/>
            <a:chExt cx="795041" cy="1195739"/>
          </a:xfrm>
        </p:grpSpPr>
        <p:pic>
          <p:nvPicPr>
            <p:cNvPr id="12" name="Grafik 11"/>
            <p:cNvPicPr>
              <a:picLocks noChangeAspect="1"/>
            </p:cNvPicPr>
            <p:nvPr/>
          </p:nvPicPr>
          <p:blipFill>
            <a:blip r:embed="rId8">
              <a:extLst>
                <a:ext uri="{BEBA8EAE-BF5A-486C-A8C5-ECC9F3942E4B}">
                  <a14:imgProps xmlns:a14="http://schemas.microsoft.com/office/drawing/2010/main">
                    <a14:imgLayer r:embed="rId6">
                      <a14:imgEffect>
                        <a14:colorTemperature colorTemp="5300"/>
                      </a14:imgEffect>
                    </a14:imgLayer>
                  </a14:imgProps>
                </a:ext>
              </a:extLst>
            </a:blip>
            <a:stretch>
              <a:fillRect/>
            </a:stretch>
          </p:blipFill>
          <p:spPr>
            <a:xfrm flipH="1">
              <a:off x="10049188" y="5718463"/>
              <a:ext cx="795041" cy="1195739"/>
            </a:xfrm>
            <a:prstGeom prst="rect">
              <a:avLst/>
            </a:prstGeom>
          </p:spPr>
        </p:pic>
        <p:pic>
          <p:nvPicPr>
            <p:cNvPr id="13" name="Grafik 12"/>
            <p:cNvPicPr>
              <a:picLocks noChangeAspect="1"/>
            </p:cNvPicPr>
            <p:nvPr/>
          </p:nvPicPr>
          <p:blipFill>
            <a:blip r:embed="rId9"/>
            <a:stretch>
              <a:fillRect/>
            </a:stretch>
          </p:blipFill>
          <p:spPr>
            <a:xfrm>
              <a:off x="10345018" y="5763931"/>
              <a:ext cx="136661" cy="141569"/>
            </a:xfrm>
            <a:prstGeom prst="rect">
              <a:avLst/>
            </a:prstGeom>
          </p:spPr>
        </p:pic>
      </p:grpSp>
      <p:pic>
        <p:nvPicPr>
          <p:cNvPr id="16" name="Grafik 15"/>
          <p:cNvPicPr>
            <a:picLocks noChangeAspect="1"/>
          </p:cNvPicPr>
          <p:nvPr/>
        </p:nvPicPr>
        <p:blipFill>
          <a:blip r:embed="rId10"/>
          <a:stretch>
            <a:fillRect/>
          </a:stretch>
        </p:blipFill>
        <p:spPr>
          <a:xfrm rot="435319" flipH="1">
            <a:off x="10487642" y="6372440"/>
            <a:ext cx="280035" cy="194852"/>
          </a:xfrm>
          <a:prstGeom prst="rect">
            <a:avLst/>
          </a:prstGeom>
        </p:spPr>
      </p:pic>
      <p:pic>
        <p:nvPicPr>
          <p:cNvPr id="17" name="Grafik 16"/>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flipV="1">
            <a:off x="11505661" y="6300429"/>
            <a:ext cx="219082" cy="262078"/>
          </a:xfrm>
          <a:prstGeom prst="rect">
            <a:avLst/>
          </a:prstGeom>
          <a:effectLst>
            <a:reflection stA="49000" endPos="0" dist="50800" dir="5400000" sy="-100000" algn="bl" rotWithShape="0"/>
          </a:effectLst>
        </p:spPr>
      </p:pic>
      <p:pic>
        <p:nvPicPr>
          <p:cNvPr id="18" name="Grafik 17"/>
          <p:cNvPicPr>
            <a:picLocks noChangeAspect="1"/>
          </p:cNvPicPr>
          <p:nvPr/>
        </p:nvPicPr>
        <p:blipFill>
          <a:blip r:embed="rId13"/>
          <a:stretch>
            <a:fillRect/>
          </a:stretch>
        </p:blipFill>
        <p:spPr>
          <a:xfrm>
            <a:off x="11843965" y="5611110"/>
            <a:ext cx="206267" cy="127541"/>
          </a:xfrm>
          <a:prstGeom prst="rect">
            <a:avLst/>
          </a:prstGeom>
        </p:spPr>
      </p:pic>
      <p:sp>
        <p:nvSpPr>
          <p:cNvPr id="19" name="Textfeld 18"/>
          <p:cNvSpPr txBox="1"/>
          <p:nvPr/>
        </p:nvSpPr>
        <p:spPr>
          <a:xfrm>
            <a:off x="9829485" y="5501190"/>
            <a:ext cx="1354983" cy="369332"/>
          </a:xfrm>
          <a:prstGeom prst="rect">
            <a:avLst/>
          </a:prstGeom>
          <a:noFill/>
        </p:spPr>
        <p:txBody>
          <a:bodyPr wrap="square" rtlCol="0">
            <a:spAutoFit/>
          </a:bodyPr>
          <a:lstStyle/>
          <a:p>
            <a:r>
              <a:rPr lang="en-GB" b="1" dirty="0">
                <a:solidFill>
                  <a:srgbClr val="00B0F0"/>
                </a:solidFill>
                <a:latin typeface="Comic Sans MS" panose="030F0702030302020204" pitchFamily="66" charset="0"/>
              </a:rPr>
              <a:t>Freedom! </a:t>
            </a:r>
            <a:endParaRPr lang="de-DE" b="1" dirty="0">
              <a:solidFill>
                <a:srgbClr val="00B0F0"/>
              </a:solidFill>
              <a:latin typeface="Comic Sans MS" panose="030F0702030302020204" pitchFamily="66" charset="0"/>
            </a:endParaRPr>
          </a:p>
        </p:txBody>
      </p:sp>
      <p:pic>
        <p:nvPicPr>
          <p:cNvPr id="20" name="Grafik 19"/>
          <p:cNvPicPr>
            <a:picLocks noChangeAspect="1"/>
          </p:cNvPicPr>
          <p:nvPr/>
        </p:nvPicPr>
        <p:blipFill rotWithShape="1">
          <a:blip r:embed="rId14"/>
          <a:srcRect l="16191" t="14950" r="15788" b="16616"/>
          <a:stretch/>
        </p:blipFill>
        <p:spPr>
          <a:xfrm>
            <a:off x="3585921" y="603168"/>
            <a:ext cx="653752" cy="657713"/>
          </a:xfrm>
          <a:prstGeom prst="rect">
            <a:avLst/>
          </a:prstGeom>
        </p:spPr>
      </p:pic>
      <p:pic>
        <p:nvPicPr>
          <p:cNvPr id="21" name="Grafik 20"/>
          <p:cNvPicPr>
            <a:picLocks noChangeAspect="1"/>
          </p:cNvPicPr>
          <p:nvPr/>
        </p:nvPicPr>
        <p:blipFill rotWithShape="1">
          <a:blip r:embed="rId15"/>
          <a:srcRect l="39016" t="18109" r="36878" b="14908"/>
          <a:stretch/>
        </p:blipFill>
        <p:spPr>
          <a:xfrm>
            <a:off x="2708484" y="5118791"/>
            <a:ext cx="646359" cy="939911"/>
          </a:xfrm>
          <a:prstGeom prst="rect">
            <a:avLst/>
          </a:prstGeom>
        </p:spPr>
      </p:pic>
      <p:sp>
        <p:nvSpPr>
          <p:cNvPr id="22" name="Freihandform: Form 21"/>
          <p:cNvSpPr/>
          <p:nvPr/>
        </p:nvSpPr>
        <p:spPr>
          <a:xfrm rot="1064210">
            <a:off x="2804633" y="5664947"/>
            <a:ext cx="865524" cy="458816"/>
          </a:xfrm>
          <a:custGeom>
            <a:avLst/>
            <a:gdLst>
              <a:gd name="connsiteX0" fmla="*/ 0 w 830166"/>
              <a:gd name="connsiteY0" fmla="*/ 426918 h 426918"/>
              <a:gd name="connsiteX1" fmla="*/ 287079 w 830166"/>
              <a:gd name="connsiteY1" fmla="*/ 331225 h 426918"/>
              <a:gd name="connsiteX2" fmla="*/ 350874 w 830166"/>
              <a:gd name="connsiteY2" fmla="*/ 22881 h 426918"/>
              <a:gd name="connsiteX3" fmla="*/ 595423 w 830166"/>
              <a:gd name="connsiteY3" fmla="*/ 54779 h 426918"/>
              <a:gd name="connsiteX4" fmla="*/ 669851 w 830166"/>
              <a:gd name="connsiteY4" fmla="*/ 309960 h 426918"/>
              <a:gd name="connsiteX5" fmla="*/ 818707 w 830166"/>
              <a:gd name="connsiteY5" fmla="*/ 278062 h 426918"/>
              <a:gd name="connsiteX6" fmla="*/ 808074 w 830166"/>
              <a:gd name="connsiteY6" fmla="*/ 139839 h 426918"/>
              <a:gd name="connsiteX7" fmla="*/ 712381 w 830166"/>
              <a:gd name="connsiteY7" fmla="*/ 76044 h 42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166" h="426918">
                <a:moveTo>
                  <a:pt x="0" y="426918"/>
                </a:moveTo>
                <a:cubicBezTo>
                  <a:pt x="114300" y="412741"/>
                  <a:pt x="228600" y="398564"/>
                  <a:pt x="287079" y="331225"/>
                </a:cubicBezTo>
                <a:cubicBezTo>
                  <a:pt x="345558" y="263886"/>
                  <a:pt x="299483" y="68955"/>
                  <a:pt x="350874" y="22881"/>
                </a:cubicBezTo>
                <a:cubicBezTo>
                  <a:pt x="402265" y="-23193"/>
                  <a:pt x="542260" y="6933"/>
                  <a:pt x="595423" y="54779"/>
                </a:cubicBezTo>
                <a:cubicBezTo>
                  <a:pt x="648586" y="102625"/>
                  <a:pt x="632637" y="272746"/>
                  <a:pt x="669851" y="309960"/>
                </a:cubicBezTo>
                <a:cubicBezTo>
                  <a:pt x="707065" y="347174"/>
                  <a:pt x="795670" y="306415"/>
                  <a:pt x="818707" y="278062"/>
                </a:cubicBezTo>
                <a:cubicBezTo>
                  <a:pt x="841744" y="249708"/>
                  <a:pt x="825795" y="173509"/>
                  <a:pt x="808074" y="139839"/>
                </a:cubicBezTo>
                <a:cubicBezTo>
                  <a:pt x="790353" y="106169"/>
                  <a:pt x="751367" y="91106"/>
                  <a:pt x="712381" y="76044"/>
                </a:cubicBezTo>
              </a:path>
            </a:pathLst>
          </a:custGeom>
          <a:ln w="19050">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2688166914"/>
      </p:ext>
    </p:extLst>
  </p:cSld>
  <p:clrMapOvr>
    <a:masterClrMapping/>
  </p:clrMapOvr>
</p:sld>
</file>

<file path=ppt/theme/theme1.xml><?xml version="1.0" encoding="utf-8"?>
<a:theme xmlns:a="http://schemas.openxmlformats.org/drawingml/2006/main" name="Rahmen">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Rahmen</Template>
  <TotalTime>0</TotalTime>
  <Words>274</Words>
  <Application>Microsoft Office PowerPoint</Application>
  <PresentationFormat>Breitbild</PresentationFormat>
  <Paragraphs>27</Paragraphs>
  <Slides>11</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11</vt:i4>
      </vt:variant>
    </vt:vector>
  </HeadingPairs>
  <TitlesOfParts>
    <vt:vector size="16" baseType="lpstr">
      <vt:lpstr>Comic Sans MS</vt:lpstr>
      <vt:lpstr>Corbel</vt:lpstr>
      <vt:lpstr>Gill Sans Ultra Bold Condensed</vt:lpstr>
      <vt:lpstr>Wingdings 2</vt:lpstr>
      <vt:lpstr>Rahmen</vt:lpstr>
      <vt:lpstr>Dolphin Discoveries</vt:lpstr>
      <vt:lpstr>Daisy is a dolphin. She lives together with her parents in the wide ocean. Here, in their natural underwater home, they got everything they need to be happy. </vt:lpstr>
      <vt:lpstr>  Daisy is a young dolphin.  She loves to travel with her parents, play with the waves, jump out of the water and learn all about  the ocean. But the life in the ocean offers some challenges for young dolphins.   Do you want to take up these challenges together with Daisy?  Yes? Great! </vt:lpstr>
      <vt:lpstr>Olli the octopus was so hungry that he took all the important words from our text about dolphins!  Can you help Daisy to put the words back on their right places?</vt:lpstr>
      <vt:lpstr>Little dolphins like Daisy still have a lot to learn. She wonders what the different parts of a dolphin’s body are called.   Can you guess the right names?  </vt:lpstr>
      <vt:lpstr>Daisy and her parents are happy but there are several threats for them. These threats can not only harm dolphins but all the other life in the ocean as well! </vt:lpstr>
      <vt:lpstr>When Daisy is busy with playing and learning, sometimes she doesn’t see the threats that could harm her!  Can you look out for Daisy and find all the threats in the ocean to protect her? </vt:lpstr>
      <vt:lpstr>Good that Daisy and you found all the threats. But then one day, evil people from a zoo come to take Daisy away from her parents! They capture her and put her in their prison in the zoo.</vt:lpstr>
      <vt:lpstr>All Daisy wants is to be back in the wild ocean together with her parents. Luckily a young scientist called ……. comes to rescue Daisy!  Can you help Daisy to escape from the zoo?</vt:lpstr>
      <vt:lpstr>You did it! Finally Daisy is reunited with her parents. Now she is free again and can spend her life in the ocean where she belongs!</vt:lpstr>
      <vt:lpstr>Solutions for assignments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Dolphin Discoveries</dc:title>
  <dc:creator>Vollmer, Anna</dc:creator>
  <cp:lastModifiedBy>Vollmer, Anna</cp:lastModifiedBy>
  <cp:revision>65</cp:revision>
  <dcterms:created xsi:type="dcterms:W3CDTF">2017-02-16T16:39:17Z</dcterms:created>
  <dcterms:modified xsi:type="dcterms:W3CDTF">2017-02-25T11:57:54Z</dcterms:modified>
</cp:coreProperties>
</file>